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2"/>
  </p:notesMasterIdLst>
  <p:sldIdLst>
    <p:sldId id="256" r:id="rId2"/>
    <p:sldId id="257" r:id="rId3"/>
    <p:sldId id="258" r:id="rId4"/>
    <p:sldId id="260" r:id="rId5"/>
    <p:sldId id="261" r:id="rId6"/>
    <p:sldId id="377" r:id="rId7"/>
    <p:sldId id="262" r:id="rId8"/>
    <p:sldId id="263" r:id="rId9"/>
    <p:sldId id="265" r:id="rId10"/>
    <p:sldId id="266" r:id="rId11"/>
    <p:sldId id="268" r:id="rId12"/>
    <p:sldId id="269" r:id="rId13"/>
    <p:sldId id="378" r:id="rId14"/>
    <p:sldId id="270" r:id="rId15"/>
    <p:sldId id="272" r:id="rId16"/>
    <p:sldId id="273" r:id="rId17"/>
    <p:sldId id="274" r:id="rId18"/>
    <p:sldId id="275" r:id="rId19"/>
    <p:sldId id="276" r:id="rId20"/>
    <p:sldId id="277" r:id="rId21"/>
    <p:sldId id="278"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3" r:id="rId35"/>
    <p:sldId id="379" r:id="rId36"/>
    <p:sldId id="380" r:id="rId37"/>
    <p:sldId id="294" r:id="rId38"/>
    <p:sldId id="295" r:id="rId39"/>
    <p:sldId id="296" r:id="rId40"/>
    <p:sldId id="297" r:id="rId41"/>
    <p:sldId id="298" r:id="rId42"/>
    <p:sldId id="299" r:id="rId43"/>
    <p:sldId id="301" r:id="rId44"/>
    <p:sldId id="302" r:id="rId45"/>
    <p:sldId id="303" r:id="rId46"/>
    <p:sldId id="304" r:id="rId47"/>
    <p:sldId id="306" r:id="rId48"/>
    <p:sldId id="308" r:id="rId49"/>
    <p:sldId id="309" r:id="rId50"/>
    <p:sldId id="310" r:id="rId51"/>
    <p:sldId id="311" r:id="rId52"/>
    <p:sldId id="312" r:id="rId53"/>
    <p:sldId id="314" r:id="rId54"/>
    <p:sldId id="315" r:id="rId55"/>
    <p:sldId id="316" r:id="rId56"/>
    <p:sldId id="317" r:id="rId57"/>
    <p:sldId id="318" r:id="rId58"/>
    <p:sldId id="319" r:id="rId59"/>
    <p:sldId id="320" r:id="rId60"/>
    <p:sldId id="321" r:id="rId61"/>
    <p:sldId id="322" r:id="rId62"/>
    <p:sldId id="324" r:id="rId63"/>
    <p:sldId id="325" r:id="rId64"/>
    <p:sldId id="326" r:id="rId65"/>
    <p:sldId id="327" r:id="rId66"/>
    <p:sldId id="328" r:id="rId67"/>
    <p:sldId id="329" r:id="rId68"/>
    <p:sldId id="330" r:id="rId69"/>
    <p:sldId id="331" r:id="rId70"/>
    <p:sldId id="332" r:id="rId71"/>
    <p:sldId id="334" r:id="rId72"/>
    <p:sldId id="335" r:id="rId73"/>
    <p:sldId id="336" r:id="rId74"/>
    <p:sldId id="337" r:id="rId75"/>
    <p:sldId id="338" r:id="rId76"/>
    <p:sldId id="339" r:id="rId77"/>
    <p:sldId id="340" r:id="rId78"/>
    <p:sldId id="341" r:id="rId79"/>
    <p:sldId id="342" r:id="rId80"/>
    <p:sldId id="344" r:id="rId81"/>
    <p:sldId id="345" r:id="rId82"/>
    <p:sldId id="346" r:id="rId83"/>
    <p:sldId id="347" r:id="rId84"/>
    <p:sldId id="348" r:id="rId85"/>
    <p:sldId id="381" r:id="rId86"/>
    <p:sldId id="349" r:id="rId87"/>
    <p:sldId id="351" r:id="rId88"/>
    <p:sldId id="352" r:id="rId89"/>
    <p:sldId id="353" r:id="rId90"/>
    <p:sldId id="354" r:id="rId91"/>
    <p:sldId id="356" r:id="rId92"/>
    <p:sldId id="357" r:id="rId93"/>
    <p:sldId id="382" r:id="rId94"/>
    <p:sldId id="358" r:id="rId95"/>
    <p:sldId id="359" r:id="rId96"/>
    <p:sldId id="360" r:id="rId97"/>
    <p:sldId id="361" r:id="rId98"/>
    <p:sldId id="362" r:id="rId99"/>
    <p:sldId id="363" r:id="rId100"/>
    <p:sldId id="365" r:id="rId101"/>
    <p:sldId id="366" r:id="rId102"/>
    <p:sldId id="367" r:id="rId103"/>
    <p:sldId id="368" r:id="rId104"/>
    <p:sldId id="369" r:id="rId105"/>
    <p:sldId id="370" r:id="rId106"/>
    <p:sldId id="371" r:id="rId107"/>
    <p:sldId id="373" r:id="rId108"/>
    <p:sldId id="375" r:id="rId109"/>
    <p:sldId id="374" r:id="rId110"/>
    <p:sldId id="376" r:id="rId11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10"/>
  </p:normalViewPr>
  <p:slideViewPr>
    <p:cSldViewPr snapToGrid="0" snapToObjects="1">
      <p:cViewPr varScale="1">
        <p:scale>
          <a:sx n="111" d="100"/>
          <a:sy n="111" d="100"/>
        </p:scale>
        <p:origin x="35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presProps" Target="presProp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9754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105</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788f9b83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b387be49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6b6119aa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69de5fd9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f4d23c41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97039910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d9af8adc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58ff9a63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8b4b7515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c93b55b5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1e6311e46103c3b2086de#tid=68f8bbdfdb44a8000985e033#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cbf4d052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fc79da3f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ff41b034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02c9522f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e9c1d6d7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刷应用文写作</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英语  选择性必修      第四册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2a52d663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ed9ad5e4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3.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3.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3.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3.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3.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3.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4.xml"/></Relationships>
</file>

<file path=ppt/slides/_rels/slide10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2.xml"/><Relationship Id="rId1" Type="http://schemas.openxmlformats.org/officeDocument/2006/relationships/slideLayout" Target="../slideLayouts/slideLayout24.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7.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6.xml"/><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9.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9.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9.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9.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9.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9.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9.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0.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0.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0.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0.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0.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0.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B_6_BD.44_1#02a922795?vja=1&amp;pid=ed9ad5e40&amp;color=0,0,0&amp;vtp=1&amp;bt=1"/>
          <p:cNvSpPr/>
          <p:nvPr/>
        </p:nvSpPr>
        <p:spPr>
          <a:xfrm>
            <a:off x="722376" y="900000"/>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4.侦探电影非常受欢迎，人们似乎对其中的一波三折和刺激的冒险如痴如醉。（enough）</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Detective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just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adventures.</a:t>
            </a:r>
            <a:endParaRPr lang="en-US" altLang="zh-CN" sz="2000" dirty="0"/>
          </a:p>
        </p:txBody>
      </p:sp>
      <p:sp>
        <p:nvSpPr>
          <p:cNvPr id="3" name="QB_6_AN.45_1#02a922795.blank?vja=1&amp;pid=ed9ad5e40&amp;color=0,0,0&amp;vpa=21&amp;vtp=1"/>
          <p:cNvSpPr/>
          <p:nvPr/>
        </p:nvSpPr>
        <p:spPr>
          <a:xfrm>
            <a:off x="8054340" y="1242900"/>
            <a:ext cx="558991"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can’t</a:t>
            </a:r>
            <a:endParaRPr lang="en-US" altLang="zh-CN" sz="2000" dirty="0"/>
          </a:p>
        </p:txBody>
      </p:sp>
      <p:sp>
        <p:nvSpPr>
          <p:cNvPr id="4" name="QB_6_AN.46_1#02a922795.blank?vja=1&amp;pid=ed9ad5e40&amp;color=0,0,0&amp;vpa=22&amp;vtp=1"/>
          <p:cNvSpPr/>
          <p:nvPr/>
        </p:nvSpPr>
        <p:spPr>
          <a:xfrm>
            <a:off x="8920099" y="1230200"/>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get</a:t>
            </a:r>
            <a:endParaRPr lang="en-US" altLang="zh-CN" sz="2000" dirty="0"/>
          </a:p>
        </p:txBody>
      </p:sp>
      <p:sp>
        <p:nvSpPr>
          <p:cNvPr id="5" name="QB_6_AN.47_1#02a922795.blank?vja=1&amp;pid=ed9ad5e40&amp;color=0,0,0&amp;vpa=23&amp;vtp=1"/>
          <p:cNvSpPr/>
          <p:nvPr/>
        </p:nvSpPr>
        <p:spPr>
          <a:xfrm>
            <a:off x="9595358" y="1230200"/>
            <a:ext cx="804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enough</a:t>
            </a:r>
            <a:endParaRPr lang="en-US" altLang="zh-CN" sz="2000" dirty="0"/>
          </a:p>
        </p:txBody>
      </p:sp>
      <p:sp>
        <p:nvSpPr>
          <p:cNvPr id="6" name="QB_6_AN.48_1#02a922795.blank?vja=1&amp;pid=ed9ad5e40&amp;color=0,0,0&amp;vpa=24&amp;vtp=1"/>
          <p:cNvSpPr/>
          <p:nvPr/>
        </p:nvSpPr>
        <p:spPr>
          <a:xfrm>
            <a:off x="10689717" y="1242900"/>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7" name="QB_6_BD.49_1#fbe369627?vja=1&amp;pid=ed9ad5e40&amp;color=0,0,0&amp;vtp=1"/>
          <p:cNvSpPr/>
          <p:nvPr/>
        </p:nvSpPr>
        <p:spPr>
          <a:xfrm>
            <a:off x="722376" y="2052270"/>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5.当我走进房间时，我发现他正在认真地复习功课。（“find+宾语+宾补”结构）</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8" name="QB_6_AN.50_1#fbe369627.blank?vja=1&amp;pid=ed9ad5e40&amp;color=0,0,0&amp;vpa=25&amp;vtp=1"/>
          <p:cNvSpPr/>
          <p:nvPr/>
        </p:nvSpPr>
        <p:spPr>
          <a:xfrm>
            <a:off x="4456176" y="2395170"/>
            <a:ext cx="649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found</a:t>
            </a:r>
            <a:endParaRPr lang="en-US" altLang="zh-CN" sz="2000" dirty="0"/>
          </a:p>
        </p:txBody>
      </p:sp>
      <p:sp>
        <p:nvSpPr>
          <p:cNvPr id="9" name="QB_6_AN.51_1#fbe369627.blank?vja=1&amp;pid=ed9ad5e40&amp;color=0,0,0&amp;vpa=26&amp;vtp=1"/>
          <p:cNvSpPr/>
          <p:nvPr/>
        </p:nvSpPr>
        <p:spPr>
          <a:xfrm>
            <a:off x="5383276" y="2395170"/>
            <a:ext cx="450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him</a:t>
            </a:r>
            <a:endParaRPr lang="en-US" altLang="zh-CN" sz="2000" dirty="0"/>
          </a:p>
        </p:txBody>
      </p:sp>
      <p:sp>
        <p:nvSpPr>
          <p:cNvPr id="10" name="QB_6_AN.52_1#fbe369627.blank?vja=1&amp;pid=ed9ad5e40&amp;color=0,0,0&amp;vpa=27&amp;vtp=1"/>
          <p:cNvSpPr/>
          <p:nvPr/>
        </p:nvSpPr>
        <p:spPr>
          <a:xfrm>
            <a:off x="6145276" y="2382470"/>
            <a:ext cx="1071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reviewing</a:t>
            </a:r>
            <a:endParaRPr lang="en-US" altLang="zh-CN" sz="2000" dirty="0"/>
          </a:p>
        </p:txBody>
      </p:sp>
      <p:sp>
        <p:nvSpPr>
          <p:cNvPr id="11" name="QB_6_AN.53_1#fbe369627.blank?vja=1&amp;pid=ed9ad5e40&amp;color=0,0,0&amp;vpa=28&amp;vtp=1"/>
          <p:cNvSpPr/>
          <p:nvPr/>
        </p:nvSpPr>
        <p:spPr>
          <a:xfrm>
            <a:off x="7529576" y="2395170"/>
            <a:ext cx="731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his/the</a:t>
            </a:r>
            <a:endParaRPr lang="en-US" altLang="zh-CN" sz="2000" dirty="0"/>
          </a:p>
        </p:txBody>
      </p:sp>
      <p:sp>
        <p:nvSpPr>
          <p:cNvPr id="12" name="QB_6_AN.54_1#fbe369627.blank?vja=1&amp;pid=ed9ad5e40&amp;color=0,0,0&amp;vpa=29&amp;vtp=1"/>
          <p:cNvSpPr/>
          <p:nvPr/>
        </p:nvSpPr>
        <p:spPr>
          <a:xfrm>
            <a:off x="8507476" y="2395170"/>
            <a:ext cx="788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lessons</a:t>
            </a:r>
            <a:endParaRPr lang="en-US" altLang="zh-CN" sz="2000" dirty="0"/>
          </a:p>
        </p:txBody>
      </p:sp>
      <p:sp>
        <p:nvSpPr>
          <p:cNvPr id="13" name="QB_6_AN.55_1#fbe369627.blank?vja=1&amp;pid=ed9ad5e40&amp;color=0,0,0&amp;vpa=30&amp;vtp=1"/>
          <p:cNvSpPr/>
          <p:nvPr/>
        </p:nvSpPr>
        <p:spPr>
          <a:xfrm>
            <a:off x="9574276" y="2382470"/>
            <a:ext cx="957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carefully</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bg/>
                                          </p:spTgt>
                                        </p:tgtEl>
                                        <p:attrNameLst>
                                          <p:attrName>style.visibility</p:attrName>
                                        </p:attrNameLst>
                                      </p:cBhvr>
                                      <p:to>
                                        <p:strVal val="visible"/>
                                      </p:to>
                                    </p:set>
                                    <p:animEffect transition="in" filter="fade">
                                      <p:cBhvr>
                                        <p:cTn id="71" dur="500"/>
                                        <p:tgtEl>
                                          <p:spTgt spid="12">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xEl>
                                              <p:pRg st="0" end="0"/>
                                            </p:txEl>
                                          </p:spTgt>
                                        </p:tgtEl>
                                        <p:attrNameLst>
                                          <p:attrName>style.visibility</p:attrName>
                                        </p:attrNameLst>
                                      </p:cBhvr>
                                      <p:to>
                                        <p:strVal val="visible"/>
                                      </p:to>
                                    </p:set>
                                    <p:animEffect transition="in" filter="fade">
                                      <p:cBhvr>
                                        <p:cTn id="74" dur="500"/>
                                        <p:tgtEl>
                                          <p:spTgt spid="12">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3">
                                            <p:bg/>
                                          </p:spTgt>
                                        </p:tgtEl>
                                        <p:attrNameLst>
                                          <p:attrName>style.visibility</p:attrName>
                                        </p:attrNameLst>
                                      </p:cBhvr>
                                      <p:to>
                                        <p:strVal val="visible"/>
                                      </p:to>
                                    </p:set>
                                    <p:animEffect transition="in" filter="fade">
                                      <p:cBhvr>
                                        <p:cTn id="79" dur="500"/>
                                        <p:tgtEl>
                                          <p:spTgt spid="13">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3">
                                            <p:txEl>
                                              <p:pRg st="0" end="0"/>
                                            </p:txEl>
                                          </p:spTgt>
                                        </p:tgtEl>
                                        <p:attrNameLst>
                                          <p:attrName>style.visibility</p:attrName>
                                        </p:attrNameLst>
                                      </p:cBhvr>
                                      <p:to>
                                        <p:strVal val="visible"/>
                                      </p:to>
                                    </p:set>
                                    <p:animEffect transition="in" filter="fade">
                                      <p:cBhvr>
                                        <p:cTn id="82"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8" grpId="0" build="p" animBg="1"/>
      <p:bldP spid="9" grpId="0" build="p" animBg="1"/>
      <p:bldP spid="10" grpId="0" build="p" animBg="1"/>
      <p:bldP spid="11" grpId="0" build="p" animBg="1"/>
      <p:bldP spid="12" grpId="0" build="p" animBg="1"/>
      <p:bldP spid="13" grpId="0" build="p" animBg="1"/>
    </p:bldLst>
  </p:timing>
</p:sld>
</file>

<file path=ppt/slides/slide100.xml><?xml version="1.0" encoding="utf-8"?>
<p:sld xmlns:a="http://schemas.openxmlformats.org/drawingml/2006/main" xmlns:r="http://schemas.openxmlformats.org/officeDocument/2006/relationships" xmlns:p="http://schemas.openxmlformats.org/presentationml/2006/main">
  <p:cSld name="Slide 110&amp;si=110">
    <p:spTree>
      <p:nvGrpSpPr>
        <p:cNvPr id="1" name=""/>
        <p:cNvGrpSpPr/>
        <p:nvPr/>
      </p:nvGrpSpPr>
      <p:grpSpPr>
        <a:xfrm>
          <a:off x="0" y="0"/>
          <a:ext cx="0" cy="0"/>
          <a:chOff x="0" y="0"/>
          <a:chExt cx="0" cy="0"/>
        </a:xfrm>
      </p:grpSpPr>
      <p:sp>
        <p:nvSpPr>
          <p:cNvPr id="2" name="QM_5_BD.474_1#d34e8de07?vja=1&amp;pid=02c9522f9&amp;color=0,0,0&amp;vtp=1&amp;bt=1"/>
          <p:cNvSpPr/>
          <p:nvPr/>
        </p:nvSpPr>
        <p:spPr>
          <a:xfrm>
            <a:off x="722376" y="900000"/>
            <a:ext cx="10753344" cy="49149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[辽宁省实验中学2025模拟]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exhibition,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Reading</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Malta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45th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Malta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Festival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2024,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Malta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Conventions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Centre.It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regarded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kaleidoscope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（万花筒）</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society.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English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exhibition.They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various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（category）,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display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China</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products.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Malta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proud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present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Maltese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director.</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Emiliano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Salvi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34-year-old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Italian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bookseller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（attract）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Every</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Treasure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Tells</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book</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treasures.</a:t>
            </a:r>
            <a:r>
              <a:rPr lang="en-US" altLang="zh-CN" sz="100" b="0" i="0" kern="0" spc="-99900" dirty="0">
                <a:solidFill>
                  <a:srgbClr val="FFFFFF"/>
                </a:solidFill>
                <a:latin typeface="Times New Roman" pitchFamily="34" charset="0"/>
                <a:ea typeface="微软雅黑" pitchFamily="34" charset="-122"/>
                <a:cs typeface="Times New Roman" pitchFamily="34" charset="-120"/>
              </a:rPr>
              <a:t>#1.3</a:t>
            </a:r>
            <a:endParaRPr lang="en-US" altLang="zh-CN" sz="2000" dirty="0"/>
          </a:p>
        </p:txBody>
      </p:sp>
      <p:sp>
        <p:nvSpPr>
          <p:cNvPr id="3" name="QM_5_AN.475_1#d34e8de07.blank?vja=1&amp;pid=02c9522f9&amp;color=0,0,0&amp;vpa=208&amp;vtp=1"/>
          <p:cNvSpPr/>
          <p:nvPr/>
        </p:nvSpPr>
        <p:spPr>
          <a:xfrm>
            <a:off x="6125591" y="1623900"/>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4" name="QM_5_AN.476_1#d34e8de07.blank?vja=1&amp;pid=02c9522f9&amp;color=0,0,0&amp;vpa=209&amp;vtp=1"/>
          <p:cNvSpPr/>
          <p:nvPr/>
        </p:nvSpPr>
        <p:spPr>
          <a:xfrm>
            <a:off x="2895854" y="2754200"/>
            <a:ext cx="1084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categories</a:t>
            </a:r>
            <a:endParaRPr lang="en-US" altLang="zh-CN" sz="2000" dirty="0"/>
          </a:p>
        </p:txBody>
      </p:sp>
      <p:sp>
        <p:nvSpPr>
          <p:cNvPr id="5" name="QM_5_AN.477_1#d34e8de07.blank?vja=1&amp;pid=02c9522f9&amp;color=0,0,0&amp;vpa=210&amp;vtp=1"/>
          <p:cNvSpPr/>
          <p:nvPr/>
        </p:nvSpPr>
        <p:spPr>
          <a:xfrm>
            <a:off x="10264839" y="2766900"/>
            <a:ext cx="10969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traditional</a:t>
            </a:r>
            <a:endParaRPr lang="en-US" altLang="zh-CN" sz="2000" dirty="0"/>
          </a:p>
        </p:txBody>
      </p:sp>
      <p:sp>
        <p:nvSpPr>
          <p:cNvPr id="6" name="QM_5_AN.478_1#d34e8de07.blank?vja=1&amp;pid=02c9522f9&amp;color=0,0,0&amp;vpa=211&amp;vtp=1"/>
          <p:cNvSpPr/>
          <p:nvPr/>
        </p:nvSpPr>
        <p:spPr>
          <a:xfrm>
            <a:off x="8636318" y="3147900"/>
            <a:ext cx="550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were</a:t>
            </a:r>
            <a:endParaRPr lang="en-US" altLang="zh-CN" sz="2000" dirty="0"/>
          </a:p>
        </p:txBody>
      </p:sp>
      <p:sp>
        <p:nvSpPr>
          <p:cNvPr id="7" name="QM_5_AN.479_1#d34e8de07.blank?vja=1&amp;pid=02c9522f9&amp;color=0,0,0&amp;vpa=212&amp;vtp=1"/>
          <p:cNvSpPr/>
          <p:nvPr/>
        </p:nvSpPr>
        <p:spPr>
          <a:xfrm>
            <a:off x="8920480" y="3909900"/>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8" name="QM_5_AN.480_1#d34e8de07.blank?vja=1&amp;pid=02c9522f9&amp;color=0,0,0&amp;vpa=213&amp;vtp=1"/>
          <p:cNvSpPr/>
          <p:nvPr/>
        </p:nvSpPr>
        <p:spPr>
          <a:xfrm>
            <a:off x="7027609" y="5052900"/>
            <a:ext cx="928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attracted</a:t>
            </a:r>
            <a:endParaRPr lang="en-US" altLang="zh-CN" sz="2000" dirty="0"/>
          </a:p>
        </p:txBody>
      </p:sp>
      <p:sp>
        <p:nvSpPr>
          <p:cNvPr id="9" name="QM_5_AN.481_1#d34e8de07.blank?vja=1&amp;pid=02c9522f9&amp;color=0,0,0&amp;vpa=214&amp;vtp=1"/>
          <p:cNvSpPr/>
          <p:nvPr/>
        </p:nvSpPr>
        <p:spPr>
          <a:xfrm>
            <a:off x="3385122" y="5421200"/>
            <a:ext cx="915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teaching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Lst>
  </p:timing>
</p:sld>
</file>

<file path=ppt/slides/slide101.xml><?xml version="1.0" encoding="utf-8"?>
<p:sld xmlns:a="http://schemas.openxmlformats.org/drawingml/2006/main" xmlns:r="http://schemas.openxmlformats.org/officeDocument/2006/relationships" xmlns:p="http://schemas.openxmlformats.org/presentationml/2006/main">
  <p:cSld name="Slide 111&amp;si=111">
    <p:spTree>
      <p:nvGrpSpPr>
        <p:cNvPr id="1" name=""/>
        <p:cNvGrpSpPr/>
        <p:nvPr/>
      </p:nvGrpSpPr>
      <p:grpSpPr>
        <a:xfrm>
          <a:off x="0" y="0"/>
          <a:ext cx="0" cy="0"/>
          <a:chOff x="0" y="0"/>
          <a:chExt cx="0" cy="0"/>
        </a:xfrm>
      </p:grpSpPr>
      <p:sp>
        <p:nvSpPr>
          <p:cNvPr id="2" name="QM_5_BD.482_1#d34e8de07?vja=1&amp;pid=02c9522f9&amp;color=0,0,0&amp;mp=1&amp;vtp=1&amp;bt=1"/>
          <p:cNvSpPr/>
          <p:nvPr/>
        </p:nvSpPr>
        <p:spPr>
          <a:xfrm>
            <a:off x="722376" y="900000"/>
            <a:ext cx="10753344" cy="18669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evolution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（演变）</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characters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fascinating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said.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China</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Italy.I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festival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opportunity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added.</a:t>
            </a:r>
            <a:r>
              <a:rPr lang="en-US" altLang="zh-CN" sz="100" b="0" i="0" kern="0" spc="-99900" dirty="0">
                <a:solidFill>
                  <a:srgbClr val="FFFFFF"/>
                </a:solidFill>
                <a:latin typeface="Times New Roman" pitchFamily="34" charset="0"/>
                <a:ea typeface="微软雅黑" pitchFamily="34" charset="-122"/>
                <a:cs typeface="Times New Roman" pitchFamily="34" charset="-120"/>
              </a:rPr>
              <a:t>#1.3.2</a:t>
            </a:r>
            <a:endParaRPr lang="en-US" altLang="zh-CN" sz="2000" dirty="0"/>
          </a:p>
        </p:txBody>
      </p:sp>
      <p:sp>
        <p:nvSpPr>
          <p:cNvPr id="3" name="QM_5_AN.483_1#d34e8de07.blank?vja=1&amp;pid=02c9522f9&amp;color=0,0,0&amp;mp=1&amp;vpa=215&amp;vtp=1"/>
          <p:cNvSpPr/>
          <p:nvPr/>
        </p:nvSpPr>
        <p:spPr>
          <a:xfrm>
            <a:off x="6263577" y="1242900"/>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4" name="QM_5_AN.484_1#d34e8de07.blank?vja=1&amp;pid=02c9522f9&amp;color=0,0,0&amp;mp=1&amp;vpa=216&amp;vtp=1"/>
          <p:cNvSpPr/>
          <p:nvPr/>
        </p:nvSpPr>
        <p:spPr>
          <a:xfrm>
            <a:off x="6585966" y="1992200"/>
            <a:ext cx="830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directly</a:t>
            </a:r>
            <a:endParaRPr lang="en-US" altLang="zh-CN" sz="2000" dirty="0"/>
          </a:p>
        </p:txBody>
      </p:sp>
      <p:sp>
        <p:nvSpPr>
          <p:cNvPr id="5" name="QM_5_AN.485_1#d34e8de07.blank?vja=1&amp;pid=02c9522f9&amp;color=0,0,0&amp;mp=1&amp;vpa=217&amp;vtp=1"/>
          <p:cNvSpPr/>
          <p:nvPr/>
        </p:nvSpPr>
        <p:spPr>
          <a:xfrm>
            <a:off x="4141851" y="2373200"/>
            <a:ext cx="1141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explore</a:t>
            </a:r>
            <a:endParaRPr lang="en-US" altLang="zh-CN" sz="2000" dirty="0"/>
          </a:p>
        </p:txBody>
      </p:sp>
      <p:sp>
        <p:nvSpPr>
          <p:cNvPr id="6" name="QM_5_EX.486_1#d34e8de07?vja=1&amp;pid=02c9522f9&amp;color=0,0,0&amp;vtp=1"/>
          <p:cNvSpPr/>
          <p:nvPr/>
        </p:nvSpPr>
        <p:spPr>
          <a:xfrm>
            <a:off x="722376" y="2806524"/>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本文是一篇新闻报道。文章主要报道了马耳他中国文化中心在第45届马耳他图书节举办“阅读中国”主题展览的相关情况，介绍了展览内容以及参观者的反响。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102.xml><?xml version="1.0" encoding="utf-8"?>
<p:sld xmlns:a="http://schemas.openxmlformats.org/drawingml/2006/main" xmlns:r="http://schemas.openxmlformats.org/officeDocument/2006/relationships" xmlns:p="http://schemas.openxmlformats.org/presentationml/2006/main">
  <p:cSld name="Slide 112&amp;si=112">
    <p:spTree>
      <p:nvGrpSpPr>
        <p:cNvPr id="1" name=""/>
        <p:cNvGrpSpPr/>
        <p:nvPr/>
      </p:nvGrpSpPr>
      <p:grpSpPr>
        <a:xfrm>
          <a:off x="0" y="0"/>
          <a:ext cx="0" cy="0"/>
          <a:chOff x="0" y="0"/>
          <a:chExt cx="0" cy="0"/>
        </a:xfrm>
      </p:grpSpPr>
      <p:sp>
        <p:nvSpPr>
          <p:cNvPr id="2" name="QB_6_BD.487_1#df322e1be?vja=1&amp;pid=d34e8de0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488_1#df322e1be.blank?vja=1&amp;pid=d34e8de07&amp;color=0,0,0&amp;vpa=218&amp;vtp=1"/>
          <p:cNvSpPr/>
          <p:nvPr/>
        </p:nvSpPr>
        <p:spPr>
          <a:xfrm>
            <a:off x="1011301" y="858013"/>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4" name="QB_6_AS.489_1#df322e1be?vja=1&amp;pid=d34e8de07&amp;color=0,0,0&amp;vtp=1"/>
          <p:cNvSpPr/>
          <p:nvPr/>
        </p:nvSpPr>
        <p:spPr>
          <a:xfrm>
            <a:off x="722376" y="1315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句意为：它被视为文化和社会的“万花筒”。be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regarded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为固定搭配，意为“被视为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；被当作</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”。故填as。</a:t>
            </a:r>
            <a:endParaRPr lang="en-US" altLang="zh-CN" sz="2200" dirty="0"/>
          </a:p>
        </p:txBody>
      </p:sp>
      <p:sp>
        <p:nvSpPr>
          <p:cNvPr id="5" name="QB_6_BD.490_1#0e1d90c54?vja=1&amp;pid=d34e8de07&amp;color=0,0,0&amp;vtp=1"/>
          <p:cNvSpPr/>
          <p:nvPr/>
        </p:nvSpPr>
        <p:spPr>
          <a:xfrm>
            <a:off x="722376" y="2110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6" name="QB_6_AN.491_1#0e1d90c54.blank?vja=1&amp;pid=d34e8de07&amp;color=0,0,0&amp;vpa=219&amp;vtp=1"/>
          <p:cNvSpPr/>
          <p:nvPr/>
        </p:nvSpPr>
        <p:spPr>
          <a:xfrm>
            <a:off x="1049401" y="2059559"/>
            <a:ext cx="1084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categories</a:t>
            </a:r>
            <a:endParaRPr lang="en-US" altLang="zh-CN" sz="2000" dirty="0"/>
          </a:p>
        </p:txBody>
      </p:sp>
      <p:sp>
        <p:nvSpPr>
          <p:cNvPr id="7" name="QB_6_AS.492_1#0e1d90c54?vja=1&amp;pid=d34e8de07&amp;color=0,0,0&amp;vtp=1"/>
          <p:cNvSpPr/>
          <p:nvPr/>
        </p:nvSpPr>
        <p:spPr>
          <a:xfrm>
            <a:off x="722376" y="25350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句意为：它们涵盖汉语教育、传统文化、文学、儿童读物等不同类别。various表示“各种各样的”，后接可数名词的复数形式。故填categories。</a:t>
            </a:r>
            <a:endParaRPr lang="en-US" altLang="zh-CN" sz="2200" dirty="0"/>
          </a:p>
        </p:txBody>
      </p:sp>
      <p:sp>
        <p:nvSpPr>
          <p:cNvPr id="8" name="QB_6_BD.493_1#413ff90b7?vja=1&amp;pid=d34e8de07&amp;color=0,0,0&amp;vtp=1"/>
          <p:cNvSpPr/>
          <p:nvPr/>
        </p:nvSpPr>
        <p:spPr>
          <a:xfrm>
            <a:off x="722376" y="33422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9" name="QB_6_AN.494_1#413ff90b7.blank?vja=1&amp;pid=d34e8de07&amp;color=0,0,0&amp;vpa=220&amp;vtp=1"/>
          <p:cNvSpPr/>
          <p:nvPr/>
        </p:nvSpPr>
        <p:spPr>
          <a:xfrm>
            <a:off x="1036701" y="3304159"/>
            <a:ext cx="10969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traditional</a:t>
            </a:r>
            <a:endParaRPr lang="en-US" altLang="zh-CN" sz="2000" dirty="0"/>
          </a:p>
        </p:txBody>
      </p:sp>
      <p:sp>
        <p:nvSpPr>
          <p:cNvPr id="10" name="QB_6_AS.495_1#413ff90b7?vja=1&amp;pid=d34e8de07&amp;color=0,0,0&amp;vtp=1"/>
          <p:cNvSpPr/>
          <p:nvPr/>
        </p:nvSpPr>
        <p:spPr>
          <a:xfrm>
            <a:off x="722376" y="3725482"/>
            <a:ext cx="10952163"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句意见上一题解析。设空处在句中作定语，修饰名词culture，应用形容词。故填traditional。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03.xml><?xml version="1.0" encoding="utf-8"?>
<p:sld xmlns:a="http://schemas.openxmlformats.org/drawingml/2006/main" xmlns:r="http://schemas.openxmlformats.org/officeDocument/2006/relationships" xmlns:p="http://schemas.openxmlformats.org/presentationml/2006/main">
  <p:cSld name="Slide 113&amp;si=113">
    <p:spTree>
      <p:nvGrpSpPr>
        <p:cNvPr id="1" name=""/>
        <p:cNvGrpSpPr/>
        <p:nvPr/>
      </p:nvGrpSpPr>
      <p:grpSpPr>
        <a:xfrm>
          <a:off x="0" y="0"/>
          <a:ext cx="0" cy="0"/>
          <a:chOff x="0" y="0"/>
          <a:chExt cx="0" cy="0"/>
        </a:xfrm>
      </p:grpSpPr>
      <p:sp>
        <p:nvSpPr>
          <p:cNvPr id="2" name="QB_6_BD.496_1#3dfdbad12?vja=1&amp;pid=d34e8de0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3" name="QB_6_AN.497_1#3dfdbad12.blank?vja=1&amp;pid=d34e8de07&amp;color=0,0,0&amp;vpa=221&amp;vtp=1"/>
          <p:cNvSpPr/>
          <p:nvPr/>
        </p:nvSpPr>
        <p:spPr>
          <a:xfrm>
            <a:off x="1062101" y="858013"/>
            <a:ext cx="550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were</a:t>
            </a:r>
            <a:endParaRPr lang="en-US" altLang="zh-CN" sz="2000" dirty="0"/>
          </a:p>
        </p:txBody>
      </p:sp>
      <p:sp>
        <p:nvSpPr>
          <p:cNvPr id="4" name="QB_6_AS.498_1#3dfdbad12?vja=1&amp;pid=d34e8de07&amp;color=0,0,0&amp;vtp=1"/>
          <p:cNvSpPr/>
          <p:nvPr/>
        </p:nvSpPr>
        <p:spPr>
          <a:xfrm>
            <a:off x="722376" y="1315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句意为：还展出了一系列的《中国日报》特别珍藏版及其文创产品。本句为倒装句，表语部分Also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display置于句首，设空处为系动词，主语是后面的a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series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special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collectible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editions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China</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Daily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creative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cultural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products，该主语为由and连接的两个并列的名词短语，为复数概念；根据上文“between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Nov</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6</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2024”可知，事件发生在过去，应用一般过去时。故填were。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04.xml><?xml version="1.0" encoding="utf-8"?>
<p:sld xmlns:a="http://schemas.openxmlformats.org/drawingml/2006/main" xmlns:r="http://schemas.openxmlformats.org/officeDocument/2006/relationships" xmlns:p="http://schemas.openxmlformats.org/presentationml/2006/main">
  <p:cSld name="Slide 114&amp;si=114">
    <p:spTree>
      <p:nvGrpSpPr>
        <p:cNvPr id="1" name=""/>
        <p:cNvGrpSpPr/>
        <p:nvPr/>
      </p:nvGrpSpPr>
      <p:grpSpPr>
        <a:xfrm>
          <a:off x="0" y="0"/>
          <a:ext cx="0" cy="0"/>
          <a:chOff x="0" y="0"/>
          <a:chExt cx="0" cy="0"/>
        </a:xfrm>
      </p:grpSpPr>
      <p:sp>
        <p:nvSpPr>
          <p:cNvPr id="2" name="QB_6_AS.498_2#3dfdbad12?vja=1&amp;pid=d34e8de07&amp;color=0,0,0&amp;mp=1&amp;vtp=1&amp;bt=1"/>
          <p:cNvSpPr/>
          <p:nvPr/>
        </p:nvSpPr>
        <p:spPr>
          <a:xfrm>
            <a:off x="722376" y="900000"/>
            <a:ext cx="10753344" cy="4542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写作语料库</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完全倒装句</a:t>
            </a:r>
            <a:endParaRPr lang="en-US" altLang="zh-CN" sz="20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文章原句：</a:t>
            </a:r>
            <a:r>
              <a:rPr lang="en-US" altLang="zh-CN" sz="2000" b="0" i="0" u="sng" dirty="0">
                <a:solidFill>
                  <a:srgbClr val="385723"/>
                </a:solidFill>
                <a:latin typeface="Times New Roman" pitchFamily="34" charset="0"/>
                <a:ea typeface="微软雅黑" pitchFamily="34" charset="-122"/>
                <a:cs typeface="Times New Roman" pitchFamily="34" charset="-120"/>
              </a:rPr>
              <a:t>Also</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on</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display</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series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special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collectible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editions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China</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Daily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creative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cultural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products.还展出了一系列的《中国日报》特别珍藏版及其文创产品。</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句子结构：①表语+系动词+主语</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②表示地点或方位的词+谓语+主语</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完全倒装句是一种特殊的句式，这种结构通常用于一般现在时和一般过去时，常用来强调状语或表语。在读后续写中有表示方位的描写时，可以使用完全倒装句增强画面感。</a:t>
            </a:r>
            <a:endParaRPr lang="en-US" altLang="zh-CN" sz="2000" dirty="0"/>
          </a:p>
          <a:p>
            <a:pPr algn="l">
              <a:lnSpc>
                <a:spcPct val="125000"/>
              </a:lnSpc>
            </a:pPr>
            <a:r>
              <a:rPr lang="en-US" altLang="zh-CN" sz="2000" b="0" i="0" u="sng" dirty="0">
                <a:solidFill>
                  <a:srgbClr val="385723"/>
                </a:solidFill>
                <a:latin typeface="Times New Roman" pitchFamily="34" charset="0"/>
                <a:ea typeface="微软雅黑" pitchFamily="34" charset="-122"/>
                <a:cs typeface="Times New Roman" pitchFamily="34" charset="-120"/>
              </a:rPr>
              <a:t>Present</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at</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the</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ceremony</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hundreds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guests.出席典礼的有数百位客人。</a:t>
            </a:r>
            <a:endParaRPr lang="en-US" altLang="zh-CN" sz="2000" dirty="0"/>
          </a:p>
          <a:p>
            <a:pPr algn="just">
              <a:lnSpc>
                <a:spcPct val="125000"/>
              </a:lnSpc>
            </a:pPr>
            <a:r>
              <a:rPr lang="en-US" altLang="zh-CN" sz="2000" b="0" i="0" u="sng" dirty="0">
                <a:solidFill>
                  <a:srgbClr val="385723"/>
                </a:solidFill>
                <a:latin typeface="Times New Roman" pitchFamily="34" charset="0"/>
                <a:ea typeface="微软雅黑" pitchFamily="34" charset="-122"/>
                <a:cs typeface="Times New Roman" pitchFamily="34" charset="-120"/>
              </a:rPr>
              <a:t>Beneath</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his</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dark</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eyebrows</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hid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eyes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anger.在他黑色的眉毛之下藏着他因为愤怒而灼热的目光。</a:t>
            </a:r>
            <a:endParaRPr lang="en-US" altLang="zh-CN" sz="2000" dirty="0"/>
          </a:p>
          <a:p>
            <a:pPr algn="just">
              <a:lnSpc>
                <a:spcPct val="125000"/>
              </a:lnSpc>
            </a:pPr>
            <a:r>
              <a:rPr lang="en-US" altLang="zh-CN" sz="2000" b="0" i="0" u="sng" dirty="0">
                <a:solidFill>
                  <a:srgbClr val="385723"/>
                </a:solidFill>
                <a:latin typeface="Times New Roman" pitchFamily="34" charset="0"/>
                <a:ea typeface="微软雅黑" pitchFamily="34" charset="-122"/>
                <a:cs typeface="Times New Roman" pitchFamily="34" charset="-120"/>
              </a:rPr>
              <a:t>Out</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of</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the</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darkness</a:t>
            </a:r>
            <a:r>
              <a:rPr lang="en-US" altLang="zh-CN" sz="2000" b="0" i="0" u="sng" dirty="0">
                <a:solidFill>
                  <a:srgbClr val="385723"/>
                </a:solidFill>
                <a:latin typeface="SimSun" pitchFamily="34" charset="0"/>
                <a:ea typeface="SimSun" pitchFamily="34" charset="-122"/>
                <a:cs typeface="SimSun" pitchFamily="34" charset="-120"/>
              </a:rPr>
              <a:t> </a:t>
            </a:r>
            <a:r>
              <a:rPr lang="en-US" altLang="zh-CN" sz="2000" b="0" i="0" u="sng" dirty="0">
                <a:solidFill>
                  <a:srgbClr val="385723"/>
                </a:solidFill>
                <a:latin typeface="Times New Roman" pitchFamily="34" charset="0"/>
                <a:ea typeface="微软雅黑" pitchFamily="34" charset="-122"/>
                <a:cs typeface="Times New Roman" pitchFamily="34" charset="-120"/>
              </a:rPr>
              <a:t>came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familiar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voice,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joyful.黑暗中传来熟悉的声音，这使我们高兴起来。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5.xml><?xml version="1.0" encoding="utf-8"?>
<p:sld xmlns:a="http://schemas.openxmlformats.org/drawingml/2006/main" xmlns:r="http://schemas.openxmlformats.org/officeDocument/2006/relationships" xmlns:p="http://schemas.openxmlformats.org/presentationml/2006/main">
  <p:cSld name="Slide 115&amp;si=115">
    <p:spTree>
      <p:nvGrpSpPr>
        <p:cNvPr id="1" name=""/>
        <p:cNvGrpSpPr/>
        <p:nvPr/>
      </p:nvGrpSpPr>
      <p:grpSpPr>
        <a:xfrm>
          <a:off x="0" y="0"/>
          <a:ext cx="0" cy="0"/>
          <a:chOff x="0" y="0"/>
          <a:chExt cx="0" cy="0"/>
        </a:xfrm>
      </p:grpSpPr>
      <p:sp>
        <p:nvSpPr>
          <p:cNvPr id="2" name="QB_6_BD.499_1#fd73f1d83?vja=1&amp;pid=d34e8de0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500_1#fd73f1d83.blank?vja=1&amp;pid=d34e8de07&amp;color=0,0,0&amp;vpa=222&amp;vtp=1"/>
          <p:cNvSpPr/>
          <p:nvPr/>
        </p:nvSpPr>
        <p:spPr>
          <a:xfrm>
            <a:off x="1062101" y="858013"/>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B_6_AS.501_1#fd73f1d83?vja=1&amp;pid=d34e8de07&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句意为：马耳他中国文化中心主任表示，中心为能展示部分书籍感到十分自豪，这些书籍向马耳他学生及广大民众讲述中国故事。a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selection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为固定短语，意为“（经过挑选的）一批/一些</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”。故填a。</a:t>
            </a:r>
            <a:endParaRPr lang="en-US" altLang="zh-CN" sz="2200" dirty="0"/>
          </a:p>
        </p:txBody>
      </p:sp>
      <p:sp>
        <p:nvSpPr>
          <p:cNvPr id="5" name="QB_6_BD.502_1#340e9fa51?vja=1&amp;pid=d34e8de07&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6" name="QB_6_AN.503_1#340e9fa51.blank?vja=1&amp;pid=d34e8de07&amp;color=0,0,0&amp;vpa=223&amp;vtp=1"/>
          <p:cNvSpPr/>
          <p:nvPr/>
        </p:nvSpPr>
        <p:spPr>
          <a:xfrm>
            <a:off x="1062101" y="2453259"/>
            <a:ext cx="928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attracted</a:t>
            </a:r>
            <a:endParaRPr lang="en-US" altLang="zh-CN" sz="2000" dirty="0"/>
          </a:p>
        </p:txBody>
      </p:sp>
      <p:sp>
        <p:nvSpPr>
          <p:cNvPr id="7" name="QB_6_AS.504_1#340e9fa51?vja=1&amp;pid=d34e8de07&amp;color=0,0,0&amp;vtp=1"/>
          <p:cNvSpPr/>
          <p:nvPr/>
        </p:nvSpPr>
        <p:spPr>
          <a:xfrm>
            <a:off x="722376" y="29160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34岁的意大利书商埃米利亚诺·萨尔维被《如果国宝会说话》一书吸引，这本书向读者介绍了国宝。本句为主系表结构，设空处应用非谓语动词作后置定语，修饰bookseller。动词attract与其逻辑主语bookseller之间为被动关系，故用过去分词</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attracted。</a:t>
            </a:r>
            <a:endParaRPr lang="en-US" altLang="zh-CN" sz="2200" dirty="0"/>
          </a:p>
        </p:txBody>
      </p:sp>
      <p:sp>
        <p:nvSpPr>
          <p:cNvPr id="8" name="QB_6_BD.505_1#5514351ed?vja=1&amp;pid=d34e8de07&amp;color=0,0,0&amp;vtp=1"/>
          <p:cNvSpPr/>
          <p:nvPr/>
        </p:nvSpPr>
        <p:spPr>
          <a:xfrm>
            <a:off x="722376" y="40915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9" name="QB_6_AN.506_1#5514351ed.blank?vja=1&amp;pid=d34e8de07&amp;color=0,0,0&amp;vpa=224&amp;vtp=1"/>
          <p:cNvSpPr/>
          <p:nvPr/>
        </p:nvSpPr>
        <p:spPr>
          <a:xfrm>
            <a:off x="998601" y="4040759"/>
            <a:ext cx="915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teaching</a:t>
            </a:r>
            <a:endParaRPr lang="en-US" altLang="zh-CN" sz="2000" dirty="0"/>
          </a:p>
        </p:txBody>
      </p:sp>
      <p:sp>
        <p:nvSpPr>
          <p:cNvPr id="10" name="QB_6_AS.507_1#5514351ed?vja=1&amp;pid=d34e8de07&amp;color=0,0,0&amp;vtp=1"/>
          <p:cNvSpPr/>
          <p:nvPr/>
        </p:nvSpPr>
        <p:spPr>
          <a:xfrm>
            <a:off x="722376" y="45162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句意见上一题解析。分析句子结构可知，“a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readers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”是</a:t>
            </a:r>
            <a:r>
              <a:rPr lang="en-US" altLang="zh-CN" sz="2000" b="0" i="1" dirty="0">
                <a:solidFill>
                  <a:srgbClr val="385723"/>
                </a:solidFill>
                <a:latin typeface="Times New Roman" pitchFamily="34" charset="0"/>
                <a:ea typeface="微软雅黑" pitchFamily="34" charset="-122"/>
                <a:cs typeface="Times New Roman" pitchFamily="34" charset="-120"/>
              </a:rPr>
              <a:t>Every</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Treasure</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Tells</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a</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Story</a:t>
            </a:r>
            <a:r>
              <a:rPr lang="en-US" altLang="zh-CN" sz="2000" b="0" i="0" dirty="0">
                <a:solidFill>
                  <a:srgbClr val="385723"/>
                </a:solidFill>
                <a:latin typeface="Times New Roman" pitchFamily="34" charset="0"/>
                <a:ea typeface="微软雅黑" pitchFamily="34" charset="-122"/>
                <a:cs typeface="Times New Roman" pitchFamily="34" charset="-120"/>
              </a:rPr>
              <a:t>的同位语，对其进行解释说明；设空处在此处作后置定语，修饰</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book。动词teach与其逻辑主语</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book之间为主动关系，故用现在分词</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teaching。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06.xml><?xml version="1.0" encoding="utf-8"?>
<p:sld xmlns:a="http://schemas.openxmlformats.org/drawingml/2006/main" xmlns:r="http://schemas.openxmlformats.org/officeDocument/2006/relationships" xmlns:p="http://schemas.openxmlformats.org/presentationml/2006/main">
  <p:cSld name="Slide 116&amp;si=116">
    <p:spTree>
      <p:nvGrpSpPr>
        <p:cNvPr id="1" name=""/>
        <p:cNvGrpSpPr/>
        <p:nvPr/>
      </p:nvGrpSpPr>
      <p:grpSpPr>
        <a:xfrm>
          <a:off x="0" y="0"/>
          <a:ext cx="0" cy="0"/>
          <a:chOff x="0" y="0"/>
          <a:chExt cx="0" cy="0"/>
        </a:xfrm>
      </p:grpSpPr>
      <p:sp>
        <p:nvSpPr>
          <p:cNvPr id="2" name="QB_6_BD.508_1#a290f3a2c?vja=1&amp;pid=d34e8de0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6_AN.509_1#a290f3a2c.blank?vja=1&amp;pid=d34e8de07&amp;color=0,0,0&amp;vpa=225&amp;vtp=1"/>
          <p:cNvSpPr/>
          <p:nvPr/>
        </p:nvSpPr>
        <p:spPr>
          <a:xfrm>
            <a:off x="1062101" y="858013"/>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4" name="QB_6_AS.510_1#a290f3a2c?vja=1&amp;pid=d34e8de07&amp;color=0,0,0&amp;vtp=1"/>
          <p:cNvSpPr/>
          <p:nvPr/>
        </p:nvSpPr>
        <p:spPr>
          <a:xfrm>
            <a:off x="722376" y="1315847"/>
            <a:ext cx="10753344" cy="1532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句意为：他说：“我妹妹学习中文多年，她跟我讲过汉字的演变历程，我对此很感兴趣，我在这本书里恰好发现一个（相关）例子。我想把它带回家送给她。”设空处引导非限制性定语从句，先行词为the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evolution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Chinese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characters，关系词在从句中作主语，故用关系代词which引导该从句。</a:t>
            </a:r>
            <a:endParaRPr lang="en-US" altLang="zh-CN" sz="2200" dirty="0"/>
          </a:p>
        </p:txBody>
      </p:sp>
      <p:sp>
        <p:nvSpPr>
          <p:cNvPr id="5" name="QB_6_BD.511_1#d50f04022?vja=1&amp;pid=d34e8de07&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6" name="QB_6_AN.512_1#d50f04022.blank?vja=1&amp;pid=d34e8de07&amp;color=0,0,0&amp;vpa=226&amp;vtp=1"/>
          <p:cNvSpPr/>
          <p:nvPr/>
        </p:nvSpPr>
        <p:spPr>
          <a:xfrm>
            <a:off x="1049401" y="2834259"/>
            <a:ext cx="830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directly</a:t>
            </a:r>
            <a:endParaRPr lang="en-US" altLang="zh-CN" sz="2000" dirty="0"/>
          </a:p>
        </p:txBody>
      </p:sp>
      <p:sp>
        <p:nvSpPr>
          <p:cNvPr id="7" name="QB_6_AS.513_1#d50f04022?vja=1&amp;pid=d34e8de07&amp;color=0,0,0&amp;vtp=1"/>
          <p:cNvSpPr/>
          <p:nvPr/>
        </p:nvSpPr>
        <p:spPr>
          <a:xfrm>
            <a:off x="722376" y="3309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句意为：“在意大利直接找到关于中国的相关资料并不容易。我觉得这次图书节是一个探索关于中国文化的书籍的好机会。”他补充道。设空处修饰动词find，应用副词，作状语。故填directly。</a:t>
            </a:r>
            <a:endParaRPr lang="en-US" altLang="zh-CN" sz="2200" dirty="0"/>
          </a:p>
        </p:txBody>
      </p:sp>
      <p:sp>
        <p:nvSpPr>
          <p:cNvPr id="8" name="QB_6_BD.514_1#ab3602ca6?vja=1&amp;pid=d34e8de07&amp;color=0,0,0&amp;vtp=1"/>
          <p:cNvSpPr/>
          <p:nvPr/>
        </p:nvSpPr>
        <p:spPr>
          <a:xfrm>
            <a:off x="722376" y="4497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9" name="QB_6_AN.515_1#ab3602ca6.blank?vja=1&amp;pid=d34e8de07&amp;color=0,0,0&amp;vpa=227&amp;vtp=1"/>
          <p:cNvSpPr/>
          <p:nvPr/>
        </p:nvSpPr>
        <p:spPr>
          <a:xfrm>
            <a:off x="1151001" y="4447159"/>
            <a:ext cx="1141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explore</a:t>
            </a:r>
            <a:endParaRPr lang="en-US" altLang="zh-CN" sz="2000" dirty="0"/>
          </a:p>
        </p:txBody>
      </p:sp>
      <p:sp>
        <p:nvSpPr>
          <p:cNvPr id="10" name="QB_6_AS.516_1#ab3602ca6?vja=1&amp;pid=d34e8de07&amp;color=0,0,0&amp;vtp=1"/>
          <p:cNvSpPr/>
          <p:nvPr/>
        </p:nvSpPr>
        <p:spPr>
          <a:xfrm>
            <a:off x="722376" y="49226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opportunity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sth为固定短语，表示“做某事的机会”，此处为不定式作后置定语。故填to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explore。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07.xml><?xml version="1.0" encoding="utf-8"?>
<p:sld xmlns:a="http://schemas.openxmlformats.org/drawingml/2006/main" xmlns:r="http://schemas.openxmlformats.org/officeDocument/2006/relationships" xmlns:p="http://schemas.openxmlformats.org/presentationml/2006/main">
  <p:cSld name="Slide 118&amp;si=118">
    <p:spTree>
      <p:nvGrpSpPr>
        <p:cNvPr id="1" name=""/>
        <p:cNvGrpSpPr/>
        <p:nvPr/>
      </p:nvGrpSpPr>
      <p:grpSpPr>
        <a:xfrm>
          <a:off x="0" y="0"/>
          <a:ext cx="0" cy="0"/>
          <a:chOff x="0" y="0"/>
          <a:chExt cx="0" cy="0"/>
        </a:xfrm>
      </p:grpSpPr>
      <p:sp>
        <p:nvSpPr>
          <p:cNvPr id="2" name="QO_5_BD.517_1#43ea26876?vja=1&amp;pid=e9c1d6d7d&amp;color=0,0,0&amp;vtp=1&amp;bt=1"/>
          <p:cNvSpPr/>
          <p:nvPr/>
        </p:nvSpPr>
        <p:spPr>
          <a:xfrm>
            <a:off x="722376" y="900000"/>
            <a:ext cx="10753344" cy="3776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[河南郑州2024高二期末]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假定你是李华，你校将于下学期开设“职业规划”（Career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Planning）选修课程，请给你校交换生Jason写一封邮件，推荐此课程。内容包括：</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1.课程介绍；</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2.开设意义；</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3.报名方式。</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注意：写作词数应为80个左右。</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Jason,</a:t>
            </a:r>
            <a:endParaRPr lang="en-US" altLang="zh-CN" sz="2000" dirty="0"/>
          </a:p>
          <a:p>
            <a:pPr>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_________________________________</a:t>
            </a:r>
            <a:r>
              <a:rPr lang="en-US" altLang="zh-CN" sz="2000" dirty="0">
                <a:solidFill>
                  <a:srgbClr val="000000"/>
                </a:solidFill>
                <a:latin typeface="Times New Roman" pitchFamily="34" charset="0"/>
                <a:ea typeface="微软雅黑" pitchFamily="34" charset="-122"/>
                <a:cs typeface="Times New Roman" pitchFamily="34" charset="-120"/>
              </a:rPr>
              <a:t>______________________________________________________________________________________________________________________________</a:t>
            </a:r>
            <a:r>
              <a:rPr lang="en-US" altLang="zh-CN" sz="2000" b="0" i="0" dirty="0">
                <a:solidFill>
                  <a:srgbClr val="000000"/>
                </a:solidFill>
                <a:latin typeface="Times New Roman" pitchFamily="34" charset="0"/>
                <a:ea typeface="微软雅黑" pitchFamily="34" charset="-122"/>
                <a:cs typeface="Times New Roman" pitchFamily="34" charset="-120"/>
              </a:rPr>
              <a:t>_________</a:t>
            </a:r>
            <a:endParaRPr lang="en-US" altLang="zh-CN" sz="2000" dirty="0"/>
          </a:p>
          <a:p>
            <a:pPr algn="r">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Yours,</a:t>
            </a:r>
            <a:endParaRPr lang="en-US" altLang="zh-CN" sz="2000" dirty="0"/>
          </a:p>
          <a:p>
            <a:pPr algn="r">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Li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Hua</a:t>
            </a:r>
            <a:endParaRPr lang="en-US" altLang="zh-CN" sz="2000" dirty="0"/>
          </a:p>
        </p:txBody>
      </p:sp>
    </p:spTree>
  </p:cSld>
  <p:clrMapOvr>
    <a:masterClrMapping/>
  </p:clrMapOvr>
  <p:transition>
    <p:fade/>
  </p:transition>
</p:sld>
</file>

<file path=ppt/slides/slide108.xml><?xml version="1.0" encoding="utf-8"?>
<p:sld xmlns:a="http://schemas.openxmlformats.org/drawingml/2006/main" xmlns:r="http://schemas.openxmlformats.org/officeDocument/2006/relationships" xmlns:p="http://schemas.openxmlformats.org/presentationml/2006/main">
  <p:cSld name="Slide 120&amp;si=120">
    <p:spTree>
      <p:nvGrpSpPr>
        <p:cNvPr id="1" name=""/>
        <p:cNvGrpSpPr/>
        <p:nvPr/>
      </p:nvGrpSpPr>
      <p:grpSpPr>
        <a:xfrm>
          <a:off x="0" y="0"/>
          <a:ext cx="0" cy="0"/>
          <a:chOff x="0" y="0"/>
          <a:chExt cx="0" cy="0"/>
        </a:xfrm>
      </p:grpSpPr>
      <p:sp>
        <p:nvSpPr>
          <p:cNvPr id="2" name="QO_5_AS.519_1#43ea26876?vja=1&amp;pid=e9c1d6d7d&amp;color=0,0,0&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【思路点拨】</a:t>
            </a:r>
            <a:endParaRPr lang="en-US" altLang="zh-CN" sz="2000" dirty="0"/>
          </a:p>
        </p:txBody>
      </p:sp>
      <p:pic>
        <p:nvPicPr>
          <p:cNvPr id="3" name="QO_5_AS.519_2#43ea26876?vja=1&amp;pid=e9c1d6d7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69848" y="1384124"/>
            <a:ext cx="10049256" cy="409651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9.xml><?xml version="1.0" encoding="utf-8"?>
<p:sld xmlns:a="http://schemas.openxmlformats.org/drawingml/2006/main" xmlns:r="http://schemas.openxmlformats.org/officeDocument/2006/relationships" xmlns:p="http://schemas.openxmlformats.org/presentationml/2006/main">
  <p:cSld name="Slide 119&amp;si=119">
    <p:spTree>
      <p:nvGrpSpPr>
        <p:cNvPr id="1" name=""/>
        <p:cNvGrpSpPr/>
        <p:nvPr/>
      </p:nvGrpSpPr>
      <p:grpSpPr>
        <a:xfrm>
          <a:off x="0" y="0"/>
          <a:ext cx="0" cy="0"/>
          <a:chOff x="0" y="0"/>
          <a:chExt cx="0" cy="0"/>
        </a:xfrm>
      </p:grpSpPr>
      <p:sp>
        <p:nvSpPr>
          <p:cNvPr id="2" name="QO_5_AN.518_1#43ea26876?vja=1&amp;pid=e9c1d6d7d&amp;color=0,0,0&amp;vtp=1&amp;bt=1"/>
          <p:cNvSpPr/>
          <p:nvPr/>
        </p:nvSpPr>
        <p:spPr>
          <a:xfrm>
            <a:off x="722376" y="900000"/>
            <a:ext cx="10753344" cy="4919853"/>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【参考范文】</a:t>
            </a:r>
            <a:endParaRPr lang="en-US" altLang="zh-CN" sz="2000" dirty="0"/>
          </a:p>
          <a:p>
            <a:pPr algn="l">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Dear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Jason,</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help</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prepare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our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future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career,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our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school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up</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optional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course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Career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Planning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next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term.I’m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writing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recommend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you</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some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detailed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information.</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Scheduled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from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16:10</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16:50</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every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Friday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afternoon,including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10</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sessions,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course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mainly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focuses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current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job</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market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prospect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each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job</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students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of.Not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help</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you</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specific</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goals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make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you</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realise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qualities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you</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should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possess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ideal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job.Furthermore,it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offers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opportunity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you</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practise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your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Chinese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communication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skills.If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interested,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please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visit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our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school’s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website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sign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up</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before</a:t>
            </a:r>
            <a:endParaRPr lang="en-US" altLang="zh-CN" sz="2000" dirty="0"/>
          </a:p>
          <a:p>
            <a:pPr algn="l">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July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7th.</a:t>
            </a:r>
            <a:endParaRPr lang="en-US" altLang="zh-CN" sz="2000" dirty="0"/>
          </a:p>
          <a:p>
            <a:pPr algn="l">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sincerely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hope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you’ll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consider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taking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course.Looking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forward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seeing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you</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class!</a:t>
            </a:r>
            <a:endParaRPr lang="en-US" altLang="zh-CN" sz="2000" dirty="0"/>
          </a:p>
          <a:p>
            <a:pPr algn="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Yours,</a:t>
            </a:r>
            <a:endParaRPr lang="en-US" altLang="zh-CN" sz="2000" dirty="0"/>
          </a:p>
          <a:p>
            <a:pPr algn="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Hua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M_6_BD.56_1#52c7ddb64?vja=1&amp;pid=788f9b838&amp;color=0,0,0&amp;vtp=1&amp;bt=1"/>
          <p:cNvSpPr/>
          <p:nvPr/>
        </p:nvSpPr>
        <p:spPr>
          <a:xfrm>
            <a:off x="722376" y="896112"/>
            <a:ext cx="10753344" cy="5295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guarantee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reality.Here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（fortunate）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others.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Ernest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Hemingway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literature.He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1899.He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ambitious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boyhood.From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reporter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stories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base）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among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Old</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Man</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and</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Sea</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Pulitzer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1953,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a:solidFill>
                  <a:srgbClr val="000000"/>
                </a:solidFill>
                <a:latin typeface="Times New Roman" pitchFamily="34" charset="0"/>
                <a:ea typeface="微软雅黑" pitchFamily="34" charset="-122"/>
                <a:cs typeface="Times New Roman" pitchFamily="34" charset="-120"/>
              </a:rPr>
              <a: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Nobel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later.</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Arthur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Doyle,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Scotland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1859,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doctor.But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passion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novels.Interestingly,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practice.His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Sherlock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Holmes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__________________________________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century.</a:t>
            </a:r>
            <a:r>
              <a:rPr lang="en-US" altLang="zh-CN" sz="100" b="0" i="0" kern="0" spc="-99900" dirty="0">
                <a:solidFill>
                  <a:srgbClr val="FFFFFF"/>
                </a:solidFill>
                <a:latin typeface="Times New Roman" pitchFamily="34" charset="0"/>
                <a:ea typeface="微软雅黑" pitchFamily="34" charset="-122"/>
                <a:cs typeface="Times New Roman" pitchFamily="34" charset="-120"/>
              </a:rPr>
              <a:t>#1.3</a:t>
            </a:r>
            <a:endParaRPr lang="en-US" altLang="zh-CN" sz="2000" dirty="0"/>
          </a:p>
        </p:txBody>
      </p:sp>
      <p:sp>
        <p:nvSpPr>
          <p:cNvPr id="3" name="QM_6_AN.57_1#52c7ddb64.blank?vja=1&amp;pid=788f9b838&amp;color=0,0,0&amp;vpa=31&amp;vtp=1"/>
          <p:cNvSpPr/>
          <p:nvPr/>
        </p:nvSpPr>
        <p:spPr>
          <a:xfrm>
            <a:off x="3642106" y="1226312"/>
            <a:ext cx="690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facing</a:t>
            </a:r>
            <a:endParaRPr lang="en-US" altLang="zh-CN" sz="2000" dirty="0"/>
          </a:p>
        </p:txBody>
      </p:sp>
      <p:sp>
        <p:nvSpPr>
          <p:cNvPr id="4" name="QM_6_AN.58_1#52c7ddb64.blank?vja=1&amp;pid=788f9b838&amp;color=0,0,0&amp;vpa=32&amp;vtp=1"/>
          <p:cNvSpPr/>
          <p:nvPr/>
        </p:nvSpPr>
        <p:spPr>
          <a:xfrm>
            <a:off x="9756839" y="1620012"/>
            <a:ext cx="16192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more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fortunate</a:t>
            </a:r>
            <a:endParaRPr lang="en-US" altLang="zh-CN" sz="2000" dirty="0"/>
          </a:p>
        </p:txBody>
      </p:sp>
      <p:sp>
        <p:nvSpPr>
          <p:cNvPr id="5" name="QM_6_AN.59_1#52c7ddb64.blank?vja=1&amp;pid=788f9b838&amp;color=0,0,0&amp;vpa=33&amp;vtp=1"/>
          <p:cNvSpPr/>
          <p:nvPr/>
        </p:nvSpPr>
        <p:spPr>
          <a:xfrm>
            <a:off x="4012438" y="2382012"/>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6" name="QM_6_AN.60_1#52c7ddb64.blank?vja=1&amp;pid=788f9b838&amp;color=0,0,0&amp;vpa=34&amp;vtp=1"/>
          <p:cNvSpPr/>
          <p:nvPr/>
        </p:nvSpPr>
        <p:spPr>
          <a:xfrm>
            <a:off x="3819970" y="3144012"/>
            <a:ext cx="635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based</a:t>
            </a:r>
            <a:endParaRPr lang="en-US" altLang="zh-CN" sz="2000" dirty="0"/>
          </a:p>
        </p:txBody>
      </p:sp>
      <p:sp>
        <p:nvSpPr>
          <p:cNvPr id="7" name="QM_6_AN.61_1#52c7ddb64.blank?vja=1&amp;pid=788f9b838&amp;color=0,0,0&amp;vpa=35&amp;vtp=1"/>
          <p:cNvSpPr/>
          <p:nvPr/>
        </p:nvSpPr>
        <p:spPr>
          <a:xfrm>
            <a:off x="10124313" y="3144012"/>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8" name="QM_6_AN.62_1#52c7ddb64.blank?vja=1&amp;pid=788f9b838&amp;color=0,0,0&amp;vpa=36&amp;vtp=1"/>
          <p:cNvSpPr/>
          <p:nvPr/>
        </p:nvSpPr>
        <p:spPr>
          <a:xfrm>
            <a:off x="998601" y="3906012"/>
            <a:ext cx="14398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awarded</a:t>
            </a:r>
            <a:endParaRPr lang="en-US" altLang="zh-CN" sz="2000" dirty="0"/>
          </a:p>
        </p:txBody>
      </p:sp>
      <p:sp>
        <p:nvSpPr>
          <p:cNvPr id="9" name="QM_6_AN.63_1#52c7ddb64.blank?vja=1&amp;pid=788f9b838&amp;color=0,0,0&amp;vpa=37&amp;vtp=1"/>
          <p:cNvSpPr/>
          <p:nvPr/>
        </p:nvSpPr>
        <p:spPr>
          <a:xfrm>
            <a:off x="4406583" y="4668012"/>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10" name="QM_6_AN.64_1#52c7ddb64.blank?vja=1&amp;pid=788f9b838&amp;color=0,0,0&amp;vpa=38&amp;vtp=1"/>
          <p:cNvSpPr/>
          <p:nvPr/>
        </p:nvSpPr>
        <p:spPr>
          <a:xfrm>
            <a:off x="5986526" y="5036312"/>
            <a:ext cx="844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patients</a:t>
            </a:r>
            <a:endParaRPr lang="en-US" altLang="zh-CN" sz="2000" dirty="0"/>
          </a:p>
        </p:txBody>
      </p:sp>
      <p:sp>
        <p:nvSpPr>
          <p:cNvPr id="11" name="QM_6_AN.65_1#52c7ddb64.blank?vja=1&amp;pid=788f9b838&amp;color=0,0,0&amp;vpa=39&amp;vtp=1"/>
          <p:cNvSpPr/>
          <p:nvPr/>
        </p:nvSpPr>
        <p:spPr>
          <a:xfrm>
            <a:off x="4183126" y="5417312"/>
            <a:ext cx="42814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entertaining/have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entertained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1">
                                            <p:bg/>
                                          </p:spTgt>
                                        </p:tgtEl>
                                        <p:attrNameLst>
                                          <p:attrName>style.visibility</p:attrName>
                                        </p:attrNameLst>
                                      </p:cBhvr>
                                      <p:to>
                                        <p:strVal val="visible"/>
                                      </p:to>
                                    </p:set>
                                    <p:animEffect transition="in" filter="fade">
                                      <p:cBhvr>
                                        <p:cTn id="71" dur="500"/>
                                        <p:tgtEl>
                                          <p:spTgt spid="11">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1">
                                            <p:txEl>
                                              <p:pRg st="0" end="0"/>
                                            </p:txEl>
                                          </p:spTgt>
                                        </p:tgtEl>
                                        <p:attrNameLst>
                                          <p:attrName>style.visibility</p:attrName>
                                        </p:attrNameLst>
                                      </p:cBhvr>
                                      <p:to>
                                        <p:strVal val="visible"/>
                                      </p:to>
                                    </p:set>
                                    <p:animEffect transition="in" filter="fade">
                                      <p:cBhvr>
                                        <p:cTn id="74"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P spid="10" grpId="0" build="p" animBg="1"/>
      <p:bldP spid="11" grpId="0" build="p" animBg="1"/>
    </p:bldLst>
  </p:timing>
</p:sld>
</file>

<file path=ppt/slides/slide110.xml><?xml version="1.0" encoding="utf-8"?>
<p:sld xmlns:a="http://schemas.openxmlformats.org/drawingml/2006/main" xmlns:r="http://schemas.openxmlformats.org/officeDocument/2006/relationships" xmlns:p="http://schemas.openxmlformats.org/presentationml/2006/main">
  <p:cSld name="Slide 121&amp;si=121">
    <p:spTree>
      <p:nvGrpSpPr>
        <p:cNvPr id="1" name=""/>
        <p:cNvGrpSpPr/>
        <p:nvPr/>
      </p:nvGrpSpPr>
      <p:grpSpPr>
        <a:xfrm>
          <a:off x="0" y="0"/>
          <a:ext cx="0" cy="0"/>
          <a:chOff x="0" y="0"/>
          <a:chExt cx="0" cy="0"/>
        </a:xfrm>
      </p:grpSpPr>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M_6_BD.66_1#52c7ddb64?vja=1&amp;pid=788f9b838&amp;color=0,0,0&amp;mp=1&amp;vtp=1&amp;bt=1"/>
          <p:cNvSpPr/>
          <p:nvPr/>
        </p:nvSpPr>
        <p:spPr>
          <a:xfrm>
            <a:off x="722376" y="896112"/>
            <a:ext cx="10753344" cy="1104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didn’t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（necessary）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planned.Therefore,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unexpected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100" b="0" i="0" kern="0" spc="-99900" dirty="0">
                <a:solidFill>
                  <a:srgbClr val="FFFFFF"/>
                </a:solidFill>
                <a:latin typeface="Times New Roman" pitchFamily="34" charset="0"/>
                <a:ea typeface="微软雅黑" pitchFamily="34" charset="-122"/>
                <a:cs typeface="Times New Roman" pitchFamily="34" charset="-120"/>
              </a:rPr>
              <a:t>#1.4</a:t>
            </a:r>
            <a:endParaRPr lang="en-US" altLang="zh-CN" sz="2000" dirty="0"/>
          </a:p>
        </p:txBody>
      </p:sp>
      <p:sp>
        <p:nvSpPr>
          <p:cNvPr id="3" name="QM_6_AN.67_1#52c7ddb64.blank?vja=1&amp;pid=788f9b838&amp;color=0,0,0&amp;mp=1&amp;vpa=40&amp;vtp=1"/>
          <p:cNvSpPr/>
          <p:nvPr/>
        </p:nvSpPr>
        <p:spPr>
          <a:xfrm>
            <a:off x="6169279" y="845312"/>
            <a:ext cx="1182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necessarily</a:t>
            </a:r>
            <a:endParaRPr lang="en-US" altLang="zh-CN" sz="2000" dirty="0"/>
          </a:p>
        </p:txBody>
      </p:sp>
      <p:sp>
        <p:nvSpPr>
          <p:cNvPr id="4" name="QB_7_BD.68_1#53bacdfd2?vja=1&amp;pid=52c7ddb64&amp;color=0,0,0&amp;vtp=1"/>
          <p:cNvSpPr/>
          <p:nvPr/>
        </p:nvSpPr>
        <p:spPr>
          <a:xfrm>
            <a:off x="722376" y="2012251"/>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5" name="QB_7_AN.69_1#53bacdfd2.blank?vja=1&amp;pid=52c7ddb64&amp;color=0,0,0&amp;vpa=41&amp;vtp=1"/>
          <p:cNvSpPr/>
          <p:nvPr/>
        </p:nvSpPr>
        <p:spPr>
          <a:xfrm>
            <a:off x="1049401" y="1961451"/>
            <a:ext cx="690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facing</a:t>
            </a:r>
            <a:endParaRPr lang="en-US" altLang="zh-CN" sz="2000" dirty="0"/>
          </a:p>
        </p:txBody>
      </p:sp>
      <p:sp>
        <p:nvSpPr>
          <p:cNvPr id="6" name="QB_7_AS.70_1#53bacdfd2?vja=1&amp;pid=52c7ddb64&amp;color=0,0,0&amp;vtp=1"/>
          <p:cNvSpPr/>
          <p:nvPr/>
        </p:nvSpPr>
        <p:spPr>
          <a:xfrm>
            <a:off x="722376" y="23919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为固定句型，意为“说到</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”,to是介词，后接动名词作宾语。</a:t>
            </a:r>
            <a:endParaRPr lang="en-US" altLang="zh-CN" sz="2200" dirty="0"/>
          </a:p>
        </p:txBody>
      </p:sp>
      <p:sp>
        <p:nvSpPr>
          <p:cNvPr id="7" name="QB_7_BD.71_1#be5b18869?vja=1&amp;pid=52c7ddb64&amp;color=0,0,0&amp;vtp=1"/>
          <p:cNvSpPr/>
          <p:nvPr/>
        </p:nvSpPr>
        <p:spPr>
          <a:xfrm>
            <a:off x="722376" y="27813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______________</a:t>
            </a:r>
            <a:endParaRPr lang="en-US" altLang="zh-CN" sz="2000" dirty="0"/>
          </a:p>
        </p:txBody>
      </p:sp>
      <p:sp>
        <p:nvSpPr>
          <p:cNvPr id="8" name="QB_7_AN.72_1#be5b18869.blank?vja=1&amp;pid=52c7ddb64&amp;color=0,0,0&amp;vpa=42&amp;vtp=1"/>
          <p:cNvSpPr/>
          <p:nvPr/>
        </p:nvSpPr>
        <p:spPr>
          <a:xfrm>
            <a:off x="1036701" y="2743200"/>
            <a:ext cx="16192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more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fortunate</a:t>
            </a:r>
            <a:endParaRPr lang="en-US" altLang="zh-CN" sz="2000" dirty="0"/>
          </a:p>
        </p:txBody>
      </p:sp>
      <p:sp>
        <p:nvSpPr>
          <p:cNvPr id="9" name="QB_7_AS.73_1#be5b18869?vja=1&amp;pid=52c7ddb64&amp;color=0,0,0&amp;vtp=1"/>
          <p:cNvSpPr/>
          <p:nvPr/>
        </p:nvSpPr>
        <p:spPr>
          <a:xfrm>
            <a:off x="722376" y="32081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设空处作从句表语，根据空后的than可知，此处应用形容词比较级,表示“更幸运的”，故填more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fortunate。</a:t>
            </a:r>
            <a:endParaRPr lang="en-US" altLang="zh-CN" sz="2200" dirty="0"/>
          </a:p>
        </p:txBody>
      </p:sp>
      <p:sp>
        <p:nvSpPr>
          <p:cNvPr id="10" name="QB_7_BD.74_1#3592df91e?vja=1&amp;pid=52c7ddb64&amp;color=0,0,0&amp;vtp=1"/>
          <p:cNvSpPr/>
          <p:nvPr/>
        </p:nvSpPr>
        <p:spPr>
          <a:xfrm>
            <a:off x="722376" y="4015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11" name="QB_7_AN.75_1#3592df91e.blank?vja=1&amp;pid=52c7ddb64&amp;color=0,0,0&amp;vpa=43&amp;vtp=1"/>
          <p:cNvSpPr/>
          <p:nvPr/>
        </p:nvSpPr>
        <p:spPr>
          <a:xfrm>
            <a:off x="1062101" y="3977259"/>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2" name="QB_7_AS.76_1#3592df91e?vja=1&amp;pid=52c7ddb64&amp;color=0,0,0&amp;vtp=1"/>
          <p:cNvSpPr/>
          <p:nvPr/>
        </p:nvSpPr>
        <p:spPr>
          <a:xfrm>
            <a:off x="722376" y="43985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此处泛指“一位现代文学巨匠”，且giant的发音以辅音音素开头，应填不定冠词a。</a:t>
            </a:r>
            <a:endParaRPr lang="en-US" altLang="zh-CN" sz="2200" dirty="0"/>
          </a:p>
        </p:txBody>
      </p:sp>
      <p:sp>
        <p:nvSpPr>
          <p:cNvPr id="13" name="QB_7_BD.77_1#50c582250?vja=1&amp;pid=52c7ddb64&amp;color=0,0,0&amp;vtp=1"/>
          <p:cNvSpPr/>
          <p:nvPr/>
        </p:nvSpPr>
        <p:spPr>
          <a:xfrm>
            <a:off x="722376" y="47879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14" name="QB_7_AN.78_1#50c582250.blank?vja=1&amp;pid=52c7ddb64&amp;color=0,0,0&amp;vpa=44&amp;vtp=1"/>
          <p:cNvSpPr/>
          <p:nvPr/>
        </p:nvSpPr>
        <p:spPr>
          <a:xfrm>
            <a:off x="1024001" y="4749800"/>
            <a:ext cx="635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based</a:t>
            </a:r>
            <a:endParaRPr lang="en-US" altLang="zh-CN" sz="2000" dirty="0"/>
          </a:p>
        </p:txBody>
      </p:sp>
      <p:sp>
        <p:nvSpPr>
          <p:cNvPr id="15" name="QB_7_AS.79_1#50c582250?vja=1&amp;pid=52c7ddb64&amp;color=0,0,0&amp;vtp=1"/>
          <p:cNvSpPr/>
          <p:nvPr/>
        </p:nvSpPr>
        <p:spPr>
          <a:xfrm>
            <a:off x="722376" y="51732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on为固定搭配，意为“根据；基于”，此处在句中作状语，故填based。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4">
                                            <p:bg/>
                                          </p:spTgt>
                                        </p:tgtEl>
                                        <p:attrNameLst>
                                          <p:attrName>style.visibility</p:attrName>
                                        </p:attrNameLst>
                                      </p:cBhvr>
                                      <p:to>
                                        <p:strVal val="visible"/>
                                      </p:to>
                                    </p:set>
                                    <p:animEffect transition="in" filter="fade">
                                      <p:cBhvr>
                                        <p:cTn id="63" dur="500"/>
                                        <p:tgtEl>
                                          <p:spTgt spid="14">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4">
                                            <p:txEl>
                                              <p:pRg st="0" end="0"/>
                                            </p:txEl>
                                          </p:spTgt>
                                        </p:tgtEl>
                                        <p:attrNameLst>
                                          <p:attrName>style.visibility</p:attrName>
                                        </p:attrNameLst>
                                      </p:cBhvr>
                                      <p:to>
                                        <p:strVal val="visible"/>
                                      </p:to>
                                    </p:set>
                                    <p:animEffect transition="in" filter="fade">
                                      <p:cBhvr>
                                        <p:cTn id="66" dur="500"/>
                                        <p:tgtEl>
                                          <p:spTgt spid="14">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P spid="8" grpId="0" build="p" animBg="1"/>
      <p:bldP spid="9" grpId="0" build="p" animBg="1"/>
      <p:bldP spid="11" grpId="0" build="p" animBg="1"/>
      <p:bldP spid="12" grpId="0" build="p" animBg="1"/>
      <p:bldP spid="14" grpId="0" build="p" animBg="1"/>
      <p:bldP spid="15"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80_1#0886818f8?vja=1&amp;pid=52c7ddb64&amp;color=0,0,0&amp;vtp=1">
            <a:extLst>
              <a:ext uri="{FF2B5EF4-FFF2-40B4-BE49-F238E27FC236}">
                <a16:creationId xmlns:a16="http://schemas.microsoft.com/office/drawing/2014/main" id="{39C97167-8F9A-C0AB-CB83-8293908B0A44}"/>
              </a:ext>
            </a:extLst>
          </p:cNvPr>
          <p:cNvSpPr/>
          <p:nvPr/>
        </p:nvSpPr>
        <p:spPr>
          <a:xfrm>
            <a:off x="722376" y="9000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7_AS.82_1#0886818f8?vja=1&amp;pid=52c7ddb64&amp;color=0,0,0&amp;vtp=1">
            <a:extLst>
              <a:ext uri="{FF2B5EF4-FFF2-40B4-BE49-F238E27FC236}">
                <a16:creationId xmlns:a16="http://schemas.microsoft.com/office/drawing/2014/main" id="{8BD641E2-18DE-ECBE-756B-1D8CBD4D90BE}"/>
              </a:ext>
            </a:extLst>
          </p:cNvPr>
          <p:cNvSpPr/>
          <p:nvPr/>
        </p:nvSpPr>
        <p:spPr>
          <a:xfrm>
            <a:off x="722376" y="13285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The</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Old</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Man</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and</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the</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Sea</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out”为非限制性定语从句；设空处应填关系代词，在从句中作among的宾语，先行词many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novels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stories指物，故填which。</a:t>
            </a:r>
            <a:endParaRPr lang="en-US" altLang="zh-CN" sz="2200" dirty="0"/>
          </a:p>
        </p:txBody>
      </p:sp>
      <p:sp>
        <p:nvSpPr>
          <p:cNvPr id="4" name="QB_7_AN.81_1#0886818f8.blank?vja=1&amp;pid=52c7ddb64&amp;color=0,0,0&amp;vpa=45&amp;vtp=1">
            <a:extLst>
              <a:ext uri="{FF2B5EF4-FFF2-40B4-BE49-F238E27FC236}">
                <a16:creationId xmlns:a16="http://schemas.microsoft.com/office/drawing/2014/main" id="{7F46D780-AA1D-34A9-88F6-A2E36847CC51}"/>
              </a:ext>
            </a:extLst>
          </p:cNvPr>
          <p:cNvSpPr/>
          <p:nvPr/>
        </p:nvSpPr>
        <p:spPr>
          <a:xfrm>
            <a:off x="1062101" y="861900"/>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5" name="QB_7_BD.83_1#7978271fa?vja=1&amp;pid=52c7ddb64&amp;color=0,0,0&amp;vtp=1&amp;bt=1"/>
          <p:cNvSpPr/>
          <p:nvPr/>
        </p:nvSpPr>
        <p:spPr>
          <a:xfrm>
            <a:off x="722376" y="2176194"/>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_____________</a:t>
            </a:r>
            <a:endParaRPr lang="en-US" altLang="zh-CN" sz="2000" dirty="0"/>
          </a:p>
        </p:txBody>
      </p:sp>
      <p:sp>
        <p:nvSpPr>
          <p:cNvPr id="6" name="QB_7_AN.84_1#7978271fa.blank?vja=1&amp;pid=52c7ddb64&amp;color=0,0,0&amp;vpa=46&amp;vtp=1"/>
          <p:cNvSpPr/>
          <p:nvPr/>
        </p:nvSpPr>
        <p:spPr>
          <a:xfrm>
            <a:off x="1062101" y="2138094"/>
            <a:ext cx="14398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awarded</a:t>
            </a:r>
            <a:endParaRPr lang="en-US" altLang="zh-CN" sz="2000" dirty="0"/>
          </a:p>
        </p:txBody>
      </p:sp>
      <p:sp>
        <p:nvSpPr>
          <p:cNvPr id="7" name="QB_7_AS.85_1#7978271fa?vja=1&amp;pid=52c7ddb64&amp;color=0,0,0&amp;vtp=1"/>
          <p:cNvSpPr/>
          <p:nvPr/>
        </p:nvSpPr>
        <p:spPr>
          <a:xfrm>
            <a:off x="722376" y="2595928"/>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设空处作谓语，He与award之间为被动关系，根据in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1953及later可知，此处应用一般过去时的被动语态，He为第三人称单数，助动词应用was，故填was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awarded。</a:t>
            </a:r>
            <a:endParaRPr lang="en-US" altLang="zh-CN" sz="2200" dirty="0"/>
          </a:p>
        </p:txBody>
      </p:sp>
      <p:sp>
        <p:nvSpPr>
          <p:cNvPr id="8" name="QB_7_BD.86_1#77747ba75?vja=1&amp;pid=52c7ddb64&amp;color=0,0,0&amp;vtp=1"/>
          <p:cNvSpPr/>
          <p:nvPr/>
        </p:nvSpPr>
        <p:spPr>
          <a:xfrm>
            <a:off x="722376" y="339044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9" name="QB_7_AN.87_1#77747ba75.blank?vja=1&amp;pid=52c7ddb64&amp;color=0,0,0&amp;vpa=47&amp;vtp=1"/>
          <p:cNvSpPr/>
          <p:nvPr/>
        </p:nvSpPr>
        <p:spPr>
          <a:xfrm>
            <a:off x="1036701" y="3352340"/>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10" name="QB_7_AS.88_1#77747ba75?vja=1&amp;pid=52c7ddb64&amp;color=0,0,0&amp;vtp=1"/>
          <p:cNvSpPr/>
          <p:nvPr/>
        </p:nvSpPr>
        <p:spPr>
          <a:xfrm>
            <a:off x="722376" y="3773663"/>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passion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为固定搭配，意为“酷爱</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a:t>
            </a:r>
            <a:endParaRPr lang="en-US" altLang="zh-CN" sz="2200" dirty="0"/>
          </a:p>
        </p:txBody>
      </p:sp>
      <p:sp>
        <p:nvSpPr>
          <p:cNvPr id="11" name="QB_7_BD.89_1#2567bcb70?vja=1&amp;pid=52c7ddb64&amp;color=0,0,0&amp;vtp=1"/>
          <p:cNvSpPr/>
          <p:nvPr/>
        </p:nvSpPr>
        <p:spPr>
          <a:xfrm>
            <a:off x="722376" y="4162981"/>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12" name="QB_7_AN.90_1#2567bcb70.blank?vja=1&amp;pid=52c7ddb64&amp;color=0,0,0&amp;vpa=48&amp;vtp=1"/>
          <p:cNvSpPr/>
          <p:nvPr/>
        </p:nvSpPr>
        <p:spPr>
          <a:xfrm>
            <a:off x="1036701" y="4112181"/>
            <a:ext cx="844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patients</a:t>
            </a:r>
            <a:endParaRPr lang="en-US" altLang="zh-CN" sz="2000" dirty="0"/>
          </a:p>
        </p:txBody>
      </p:sp>
      <p:sp>
        <p:nvSpPr>
          <p:cNvPr id="13" name="QB_7_AS.91_1#2567bcb70?vja=1&amp;pid=52c7ddb64&amp;color=0,0,0&amp;vtp=1"/>
          <p:cNvSpPr/>
          <p:nvPr/>
        </p:nvSpPr>
        <p:spPr>
          <a:xfrm>
            <a:off x="722376" y="4589828"/>
            <a:ext cx="10753344" cy="770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设空处在动词短语waiting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for后作宾语；patient是可数名词，空前无限定词修饰，此处表示不止一位病人，故用其复数形式。</a:t>
            </a:r>
            <a:endParaRPr lang="en-US" altLang="zh-CN" sz="2200" dirty="0"/>
          </a:p>
        </p:txBody>
      </p:sp>
    </p:spTree>
    <p:extLst>
      <p:ext uri="{BB962C8B-B14F-4D97-AF65-F5344CB8AC3E}">
        <p14:creationId xmlns:p14="http://schemas.microsoft.com/office/powerpoint/2010/main" val="254078302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11" name="QB_7_BD.92_1#c5455ce22?vja=1&amp;pid=52c7ddb64&amp;color=0,0,0&amp;vtp=1"/>
          <p:cNvSpPr/>
          <p:nvPr/>
        </p:nvSpPr>
        <p:spPr>
          <a:xfrm>
            <a:off x="722376" y="1270242"/>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___________________________________</a:t>
            </a:r>
            <a:endParaRPr lang="en-US" altLang="zh-CN" sz="2000" dirty="0"/>
          </a:p>
        </p:txBody>
      </p:sp>
      <p:sp>
        <p:nvSpPr>
          <p:cNvPr id="12" name="QB_7_AN.93_1#c5455ce22.blank?vja=1&amp;pid=52c7ddb64&amp;color=0,0,0&amp;vpa=49&amp;vtp=1"/>
          <p:cNvSpPr/>
          <p:nvPr/>
        </p:nvSpPr>
        <p:spPr>
          <a:xfrm>
            <a:off x="1036701" y="1219442"/>
            <a:ext cx="42814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entertaining/have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entertained</a:t>
            </a:r>
            <a:endParaRPr lang="en-US" altLang="zh-CN" sz="2000" dirty="0"/>
          </a:p>
        </p:txBody>
      </p:sp>
      <p:sp>
        <p:nvSpPr>
          <p:cNvPr id="13" name="QB_7_AS.94_1#c5455ce22?vja=1&amp;pid=52c7ddb64&amp;color=0,0,0&amp;vtp=1"/>
          <p:cNvSpPr/>
          <p:nvPr/>
        </p:nvSpPr>
        <p:spPr>
          <a:xfrm>
            <a:off x="722376" y="1694930"/>
            <a:ext cx="10753344" cy="770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设空处作谓语，根据语境并结合常识判断，此处表示“娱乐读者”这一动作延续了超过一个世纪，并有可能继续进行下去，故用现在完成进行时或现在完成时。</a:t>
            </a:r>
            <a:endParaRPr lang="en-US" altLang="zh-CN" sz="2200" dirty="0"/>
          </a:p>
        </p:txBody>
      </p:sp>
      <p:sp>
        <p:nvSpPr>
          <p:cNvPr id="14" name="QB_7_BD.95_1#4b8610b25?vja=1&amp;pid=52c7ddb64&amp;color=0,0,0&amp;vtp=1"/>
          <p:cNvSpPr/>
          <p:nvPr/>
        </p:nvSpPr>
        <p:spPr>
          <a:xfrm>
            <a:off x="722376" y="2502142"/>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15" name="QB_7_AN.96_1#4b8610b25.blank?vja=1&amp;pid=52c7ddb64&amp;color=0,0,0&amp;vpa=50&amp;vtp=1"/>
          <p:cNvSpPr/>
          <p:nvPr/>
        </p:nvSpPr>
        <p:spPr>
          <a:xfrm>
            <a:off x="1189101" y="2451342"/>
            <a:ext cx="1182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necessarily</a:t>
            </a:r>
            <a:endParaRPr lang="en-US" altLang="zh-CN" sz="2000" dirty="0"/>
          </a:p>
        </p:txBody>
      </p:sp>
      <p:sp>
        <p:nvSpPr>
          <p:cNvPr id="16" name="QB_7_AS.97_1#4b8610b25?vja=1&amp;pid=52c7ddb64&amp;color=0,0,0&amp;vtp=1"/>
          <p:cNvSpPr/>
          <p:nvPr/>
        </p:nvSpPr>
        <p:spPr>
          <a:xfrm>
            <a:off x="722376" y="2885365"/>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necessarily意为“不一定；未必”。</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bg/>
                                          </p:spTgt>
                                        </p:tgtEl>
                                        <p:attrNameLst>
                                          <p:attrName>style.visibility</p:attrName>
                                        </p:attrNameLst>
                                      </p:cBhvr>
                                      <p:to>
                                        <p:strVal val="visible"/>
                                      </p:to>
                                    </p:set>
                                    <p:animEffect transition="in" filter="fade">
                                      <p:cBhvr>
                                        <p:cTn id="7" dur="500"/>
                                        <p:tgtEl>
                                          <p:spTgt spid="1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xEl>
                                              <p:pRg st="0" end="0"/>
                                            </p:txEl>
                                          </p:spTgt>
                                        </p:tgtEl>
                                        <p:attrNameLst>
                                          <p:attrName>style.visibility</p:attrName>
                                        </p:attrNameLst>
                                      </p:cBhvr>
                                      <p:to>
                                        <p:strVal val="visible"/>
                                      </p:to>
                                    </p:set>
                                    <p:animEffect transition="in" filter="fade">
                                      <p:cBhvr>
                                        <p:cTn id="10" dur="500"/>
                                        <p:tgtEl>
                                          <p:spTgt spid="1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
                                            <p:bg/>
                                          </p:spTgt>
                                        </p:tgtEl>
                                        <p:attrNameLst>
                                          <p:attrName>style.visibility</p:attrName>
                                        </p:attrNameLst>
                                      </p:cBhvr>
                                      <p:to>
                                        <p:strVal val="visible"/>
                                      </p:to>
                                    </p:set>
                                    <p:animEffect transition="in" filter="fade">
                                      <p:cBhvr>
                                        <p:cTn id="15" dur="500"/>
                                        <p:tgtEl>
                                          <p:spTgt spid="1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xEl>
                                              <p:pRg st="0" end="0"/>
                                            </p:txEl>
                                          </p:spTgt>
                                        </p:tgtEl>
                                        <p:attrNameLst>
                                          <p:attrName>style.visibility</p:attrName>
                                        </p:attrNameLst>
                                      </p:cBhvr>
                                      <p:to>
                                        <p:strVal val="visible"/>
                                      </p:to>
                                    </p:set>
                                    <p:animEffect transition="in" filter="fade">
                                      <p:cBhvr>
                                        <p:cTn id="18" dur="500"/>
                                        <p:tgtEl>
                                          <p:spTgt spid="1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5">
                                            <p:bg/>
                                          </p:spTgt>
                                        </p:tgtEl>
                                        <p:attrNameLst>
                                          <p:attrName>style.visibility</p:attrName>
                                        </p:attrNameLst>
                                      </p:cBhvr>
                                      <p:to>
                                        <p:strVal val="visible"/>
                                      </p:to>
                                    </p:set>
                                    <p:animEffect transition="in" filter="fade">
                                      <p:cBhvr>
                                        <p:cTn id="23" dur="500"/>
                                        <p:tgtEl>
                                          <p:spTgt spid="1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xEl>
                                              <p:pRg st="0" end="0"/>
                                            </p:txEl>
                                          </p:spTgt>
                                        </p:tgtEl>
                                        <p:attrNameLst>
                                          <p:attrName>style.visibility</p:attrName>
                                        </p:attrNameLst>
                                      </p:cBhvr>
                                      <p:to>
                                        <p:strVal val="visible"/>
                                      </p:to>
                                    </p:set>
                                    <p:animEffect transition="in" filter="fade">
                                      <p:cBhvr>
                                        <p:cTn id="26" dur="500"/>
                                        <p:tgtEl>
                                          <p:spTgt spid="1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6">
                                            <p:bg/>
                                          </p:spTgt>
                                        </p:tgtEl>
                                        <p:attrNameLst>
                                          <p:attrName>style.visibility</p:attrName>
                                        </p:attrNameLst>
                                      </p:cBhvr>
                                      <p:to>
                                        <p:strVal val="visible"/>
                                      </p:to>
                                    </p:set>
                                    <p:animEffect transition="in" filter="fade">
                                      <p:cBhvr>
                                        <p:cTn id="31" dur="500"/>
                                        <p:tgtEl>
                                          <p:spTgt spid="1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6">
                                            <p:txEl>
                                              <p:pRg st="0" end="0"/>
                                            </p:txEl>
                                          </p:spTgt>
                                        </p:tgtEl>
                                        <p:attrNameLst>
                                          <p:attrName>style.visibility</p:attrName>
                                        </p:attrNameLst>
                                      </p:cBhvr>
                                      <p:to>
                                        <p:strVal val="visible"/>
                                      </p:to>
                                    </p:set>
                                    <p:animEffect transition="in" filter="fade">
                                      <p:cBhvr>
                                        <p:cTn id="34"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animBg="1"/>
      <p:bldP spid="13" grpId="0" build="p" animBg="1"/>
      <p:bldP spid="15" grpId="0" build="p" animBg="1"/>
      <p:bldP spid="16"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M_6_BD.98_1#f22b65974?vja=1&amp;pid=b387be494&amp;color=0,0,0&amp;vtp=1&amp;bt=1"/>
          <p:cNvSpPr/>
          <p:nvPr/>
        </p:nvSpPr>
        <p:spPr>
          <a:xfrm>
            <a:off x="722376" y="900000"/>
            <a:ext cx="10753344" cy="3771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[河南驻马店2025高二期末]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non-Chinese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Singapore’s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Temasek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Polytechnic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Orchestra</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bamboo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flute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dizi</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orchestra.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Temasek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Polytechnic,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auditioned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（试演）</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Orchestra.</a:t>
            </a:r>
            <a:r>
              <a:rPr lang="en-US" altLang="zh-CN" sz="2000" b="0" i="0">
                <a:solidFill>
                  <a:srgbClr val="000000"/>
                </a:solidFill>
                <a:latin typeface="Times New Roman" pitchFamily="34" charset="0"/>
                <a:ea typeface="微软雅黑" pitchFamily="34" charset="-122"/>
                <a:cs typeface="Times New Roman" pitchFamily="34" charset="-120"/>
              </a:rPr>
              <a:t>After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instruments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orchestra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instruments,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woodwind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section.Despite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background,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admitted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orchestra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addition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barrier,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instruments,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conductors’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teaching.”</a:t>
            </a:r>
            <a:r>
              <a:rPr lang="en-US" altLang="zh-CN" sz="100" b="0" i="0" kern="0" spc="-99900" dirty="0">
                <a:solidFill>
                  <a:srgbClr val="FFFFFF"/>
                </a:solidFill>
                <a:latin typeface="Times New Roman" pitchFamily="34" charset="0"/>
                <a:ea typeface="微软雅黑" pitchFamily="34" charset="-122"/>
                <a:cs typeface="Times New Roman" pitchFamily="34" charset="-120"/>
              </a:rPr>
              <a:t>#1.2</a:t>
            </a:r>
            <a:endParaRPr lang="en-US" altLang="zh-CN" sz="2000" dirty="0"/>
          </a:p>
        </p:txBody>
      </p:sp>
      <p:sp>
        <p:nvSpPr>
          <p:cNvPr id="3" name="QM_6_AN.99_1#f22b65974.blank?vja=1&amp;pid=b387be494&amp;color=0,0,0&amp;vpa=51&amp;vtp=1"/>
          <p:cNvSpPr/>
          <p:nvPr/>
        </p:nvSpPr>
        <p:spPr>
          <a:xfrm>
            <a:off x="2111439" y="2004900"/>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and</a:t>
            </a:r>
            <a:endParaRPr lang="en-US" altLang="zh-CN" sz="2000" dirty="0"/>
          </a:p>
        </p:txBody>
      </p:sp>
      <p:sp>
        <p:nvSpPr>
          <p:cNvPr id="4" name="QM_6_AN.100_1#f22b65974.blank?vja=1&amp;pid=b387be494&amp;color=0,0,0&amp;vpa=52&amp;vtp=1"/>
          <p:cNvSpPr/>
          <p:nvPr/>
        </p:nvSpPr>
        <p:spPr>
          <a:xfrm>
            <a:off x="2722309" y="2754200"/>
            <a:ext cx="817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playing</a:t>
            </a:r>
            <a:endParaRPr lang="en-US" altLang="zh-CN" sz="2000" dirty="0"/>
          </a:p>
        </p:txBody>
      </p:sp>
      <p:sp>
        <p:nvSpPr>
          <p:cNvPr id="5" name="QM_6_AN.101_1#f22b65974.blank?vja=1&amp;pid=b387be494&amp;color=0,0,0&amp;vpa=53&amp;vtp=1"/>
          <p:cNvSpPr/>
          <p:nvPr/>
        </p:nvSpPr>
        <p:spPr>
          <a:xfrm>
            <a:off x="985901" y="3135200"/>
            <a:ext cx="14525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assigned</a:t>
            </a:r>
            <a:endParaRPr lang="en-US" altLang="zh-CN" sz="2000" dirty="0"/>
          </a:p>
        </p:txBody>
      </p:sp>
      <p:sp>
        <p:nvSpPr>
          <p:cNvPr id="6" name="QM_6_AN.102_1#f22b65974.blank?vja=1&amp;pid=b387be494&amp;color=0,0,0&amp;vpa=54&amp;vtp=1"/>
          <p:cNvSpPr/>
          <p:nvPr/>
        </p:nvSpPr>
        <p:spPr>
          <a:xfrm>
            <a:off x="2082610" y="3528900"/>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7" name="QM_6_AN.103_1#f22b65974.blank?vja=1&amp;pid=b387be494&amp;color=0,0,0&amp;vpa=55&amp;vtp=1"/>
          <p:cNvSpPr/>
          <p:nvPr/>
        </p:nvSpPr>
        <p:spPr>
          <a:xfrm>
            <a:off x="10137839" y="3516200"/>
            <a:ext cx="1239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challenging</a:t>
            </a:r>
            <a:endParaRPr lang="en-US" altLang="zh-CN" sz="2000" dirty="0"/>
          </a:p>
        </p:txBody>
      </p:sp>
      <p:sp>
        <p:nvSpPr>
          <p:cNvPr id="8" name="QM_6_AN.104_1#f22b65974.blank?vja=1&amp;pid=b387be494&amp;color=0,0,0&amp;vpa=56&amp;vtp=1"/>
          <p:cNvSpPr/>
          <p:nvPr/>
        </p:nvSpPr>
        <p:spPr>
          <a:xfrm>
            <a:off x="3963543" y="3909900"/>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M_6_BD.105_1#f22b65974?vja=1&amp;pid=b387be494&amp;color=0,0,0&amp;mp=1&amp;vtp=1&amp;bt=1"/>
          <p:cNvSpPr/>
          <p:nvPr/>
        </p:nvSpPr>
        <p:spPr>
          <a:xfrm>
            <a:off x="722376" y="896112"/>
            <a:ext cx="10753344" cy="3009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conductors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music</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（repeated）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technique.His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eventually—he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multiple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orchestra’s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February.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him</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segue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（过渡）”</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him.Talking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orchestra,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passion.”</a:t>
            </a:r>
            <a:r>
              <a:rPr lang="en-US" altLang="zh-CN" sz="100" b="0" i="0" kern="0" spc="-99900" dirty="0">
                <a:solidFill>
                  <a:srgbClr val="FFFFFF"/>
                </a:solidFill>
                <a:latin typeface="Times New Roman" pitchFamily="34" charset="0"/>
                <a:ea typeface="微软雅黑" pitchFamily="34" charset="-122"/>
                <a:cs typeface="Times New Roman" pitchFamily="34" charset="-120"/>
              </a:rPr>
              <a:t>#1.4</a:t>
            </a:r>
            <a:endParaRPr lang="en-US" altLang="zh-CN" sz="2000" dirty="0"/>
          </a:p>
        </p:txBody>
      </p:sp>
      <p:sp>
        <p:nvSpPr>
          <p:cNvPr id="3" name="QM_6_AN.106_1#f22b65974.blank?vja=1&amp;pid=b387be494&amp;color=0,0,0&amp;mp=1&amp;vpa=57&amp;vtp=1"/>
          <p:cNvSpPr/>
          <p:nvPr/>
        </p:nvSpPr>
        <p:spPr>
          <a:xfrm>
            <a:off x="2174748" y="1226312"/>
            <a:ext cx="1112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repeatedly</a:t>
            </a:r>
            <a:endParaRPr lang="en-US" altLang="zh-CN" sz="2000" dirty="0"/>
          </a:p>
        </p:txBody>
      </p:sp>
      <p:sp>
        <p:nvSpPr>
          <p:cNvPr id="4" name="QM_6_AN.107_1#f22b65974.blank?vja=1&amp;pid=b387be494&amp;color=0,0,0&amp;mp=1&amp;vpa=58&amp;vtp=1"/>
          <p:cNvSpPr/>
          <p:nvPr/>
        </p:nvSpPr>
        <p:spPr>
          <a:xfrm>
            <a:off x="6308662" y="1607312"/>
            <a:ext cx="1436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performances</a:t>
            </a:r>
            <a:endParaRPr lang="en-US" altLang="zh-CN" sz="2000" dirty="0"/>
          </a:p>
        </p:txBody>
      </p:sp>
      <p:sp>
        <p:nvSpPr>
          <p:cNvPr id="5" name="QM_6_AN.108_1#f22b65974.blank?vja=1&amp;pid=b387be494&amp;color=0,0,0&amp;mp=1&amp;vpa=59&amp;vtp=1"/>
          <p:cNvSpPr/>
          <p:nvPr/>
        </p:nvSpPr>
        <p:spPr>
          <a:xfrm>
            <a:off x="8784146" y="2369312"/>
            <a:ext cx="1141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explore</a:t>
            </a:r>
            <a:endParaRPr lang="en-US" altLang="zh-CN" sz="2000" dirty="0"/>
          </a:p>
        </p:txBody>
      </p:sp>
      <p:sp>
        <p:nvSpPr>
          <p:cNvPr id="6" name="QM_6_AN.109_1#f22b65974.blank?vja=1&amp;pid=b387be494&amp;color=0,0,0&amp;mp=1&amp;vpa=60&amp;vtp=1"/>
          <p:cNvSpPr/>
          <p:nvPr/>
        </p:nvSpPr>
        <p:spPr>
          <a:xfrm>
            <a:off x="1174814" y="3131312"/>
            <a:ext cx="409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My</a:t>
            </a:r>
            <a:endParaRPr lang="en-US" altLang="zh-CN" sz="2000" dirty="0"/>
          </a:p>
        </p:txBody>
      </p:sp>
      <p:sp>
        <p:nvSpPr>
          <p:cNvPr id="7" name="QM_6_EX.110_1#f22b65974?vja=1&amp;pid=b387be494&amp;color=0,0,0&amp;vtp=1"/>
          <p:cNvSpPr/>
          <p:nvPr/>
        </p:nvSpPr>
        <p:spPr>
          <a:xfrm>
            <a:off x="722376" y="3950398"/>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讲述了18岁的非华裔青年伊曼作为新加坡淡马锡理工学院华乐团目前唯一的竹笛演奏者，如何克服语言障碍、乐器及曲风差异等挑战，通过努力在乐团多场演出中担任独奏，并表达了他对中国传统音乐的热爱及未来加入专业华乐团的梦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B_7_BD.111_1#f02565233?vja=1&amp;pid=f22b6597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7_AN.112_1#f02565233.blank?vja=1&amp;pid=f22b65974&amp;color=0,0,0&amp;vpa=61&amp;vtp=1"/>
          <p:cNvSpPr/>
          <p:nvPr/>
        </p:nvSpPr>
        <p:spPr>
          <a:xfrm>
            <a:off x="1062101" y="858013"/>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and</a:t>
            </a:r>
            <a:endParaRPr lang="en-US" altLang="zh-CN" sz="2000" dirty="0"/>
          </a:p>
        </p:txBody>
      </p:sp>
      <p:sp>
        <p:nvSpPr>
          <p:cNvPr id="4" name="QB_7_AS.113_1#f02565233?vja=1&amp;pid=f22b65974&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句意为：18岁的伊曼是新加坡淡马锡理工学院华乐团唯一的非华裔成员，也是当前乐团中唯一的竹笛演奏者。根据句意可知，“the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non-Chinese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”与“the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bamboo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flute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”是并列关系，都用于描述伊曼的身份，应用并列连词and连接。故填and。</a:t>
            </a:r>
            <a:endParaRPr lang="en-US" altLang="zh-CN" sz="2200" dirty="0"/>
          </a:p>
        </p:txBody>
      </p:sp>
      <p:sp>
        <p:nvSpPr>
          <p:cNvPr id="5" name="QB_7_BD.114_1#7ed74c04d?vja=1&amp;pid=f22b65974&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6" name="QB_7_AN.115_1#7ed74c04d.blank?vja=1&amp;pid=f22b65974&amp;color=0,0,0&amp;vpa=62&amp;vtp=1"/>
          <p:cNvSpPr/>
          <p:nvPr/>
        </p:nvSpPr>
        <p:spPr>
          <a:xfrm>
            <a:off x="1049401" y="2453259"/>
            <a:ext cx="817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playing</a:t>
            </a:r>
            <a:endParaRPr lang="en-US" altLang="zh-CN" sz="2000" dirty="0"/>
          </a:p>
        </p:txBody>
      </p:sp>
      <p:sp>
        <p:nvSpPr>
          <p:cNvPr id="7" name="QB_7_AS.116_1#7ed74c04d?vja=1&amp;pid=f22b65974&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句意为：在演奏了三种管乐器和其他管弦乐器后，他被分配到木管乐器组。此处After为介词，介词后接动词时，须用动名词形式。故填playing。</a:t>
            </a:r>
            <a:endParaRPr lang="en-US" altLang="zh-CN" sz="2200" dirty="0"/>
          </a:p>
        </p:txBody>
      </p:sp>
      <p:sp>
        <p:nvSpPr>
          <p:cNvPr id="8" name="QB_7_BD.117_1#2688404a1?vja=1&amp;pid=f22b65974&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_____________</a:t>
            </a:r>
            <a:endParaRPr lang="en-US" altLang="zh-CN" sz="2000" dirty="0"/>
          </a:p>
        </p:txBody>
      </p:sp>
      <p:sp>
        <p:nvSpPr>
          <p:cNvPr id="9" name="QB_7_AN.118_1#2688404a1.blank?vja=1&amp;pid=f22b65974&amp;color=0,0,0&amp;vpa=63&amp;vtp=1"/>
          <p:cNvSpPr/>
          <p:nvPr/>
        </p:nvSpPr>
        <p:spPr>
          <a:xfrm>
            <a:off x="1049401" y="3685159"/>
            <a:ext cx="14525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assigned</a:t>
            </a:r>
            <a:endParaRPr lang="en-US" altLang="zh-CN" sz="2000" dirty="0"/>
          </a:p>
        </p:txBody>
      </p:sp>
      <p:sp>
        <p:nvSpPr>
          <p:cNvPr id="10" name="QB_7_AS.119_1#2688404a1?vja=1&amp;pid=f22b65974&amp;color=0,0,0&amp;vtp=1"/>
          <p:cNvSpPr/>
          <p:nvPr/>
        </p:nvSpPr>
        <p:spPr>
          <a:xfrm>
            <a:off x="722376" y="41606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根据上一句话中的entered和auditioned可知，事情发生在过去，此处时态应用一般过去时；assign与he之间构成被动关系，表示“被分配”，应用被动语态；主语he是第三人称单数，助动词应用was。故填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assigned。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B_7_BD.120_1#1855b728a?vja=1&amp;pid=f22b6597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3" name="QB_7_AN.121_1#1855b728a.blank?vja=1&amp;pid=f22b65974&amp;color=0,0,0&amp;vpa=64&amp;vtp=1"/>
          <p:cNvSpPr/>
          <p:nvPr/>
        </p:nvSpPr>
        <p:spPr>
          <a:xfrm>
            <a:off x="1024001" y="858013"/>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4" name="QB_7_AS.122_1#1855b728a?vja=1&amp;pid=f22b65974&amp;color=0,0,0&amp;vtp=1"/>
          <p:cNvSpPr/>
          <p:nvPr/>
        </p:nvSpPr>
        <p:spPr>
          <a:xfrm>
            <a:off x="722376" y="1315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句意为：尽管有音乐基础，但伊曼坦言，从管乐团向华乐团的转变是具有挑战性的。名词shift后有后置定语from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concert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Chinese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orchestra，表示特指。故填the。</a:t>
            </a:r>
            <a:endParaRPr lang="en-US" altLang="zh-CN" sz="2200" dirty="0"/>
          </a:p>
        </p:txBody>
      </p:sp>
      <p:sp>
        <p:nvSpPr>
          <p:cNvPr id="5" name="QB_7_BD.123_1#c2ba8b707?vja=1&amp;pid=f22b65974&amp;color=0,0,0&amp;vtp=1"/>
          <p:cNvSpPr/>
          <p:nvPr/>
        </p:nvSpPr>
        <p:spPr>
          <a:xfrm>
            <a:off x="722376" y="2110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6" name="QB_7_AN.124_1#c2ba8b707.blank?vja=1&amp;pid=f22b65974&amp;color=0,0,0&amp;vpa=65&amp;vtp=1"/>
          <p:cNvSpPr/>
          <p:nvPr/>
        </p:nvSpPr>
        <p:spPr>
          <a:xfrm>
            <a:off x="1036701" y="2059559"/>
            <a:ext cx="1239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challenging</a:t>
            </a:r>
            <a:endParaRPr lang="en-US" altLang="zh-CN" sz="2000" dirty="0"/>
          </a:p>
        </p:txBody>
      </p:sp>
      <p:sp>
        <p:nvSpPr>
          <p:cNvPr id="7" name="QB_7_AS.125_1#c2ba8b707?vja=1&amp;pid=f22b65974&amp;color=0,0,0&amp;vtp=1"/>
          <p:cNvSpPr/>
          <p:nvPr/>
        </p:nvSpPr>
        <p:spPr>
          <a:xfrm>
            <a:off x="722376" y="25350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句意见上一题解析。admitted后为宾语从句，从句为主系表结构，设空处作从句表语，描述“转变”的性质，应用形容词challenging，意为“具有挑战性的”。</a:t>
            </a:r>
            <a:endParaRPr lang="en-US" altLang="zh-CN" sz="2200" dirty="0"/>
          </a:p>
        </p:txBody>
      </p:sp>
      <p:sp>
        <p:nvSpPr>
          <p:cNvPr id="8" name="QB_7_BD.126_1#709cbbfb7?vja=1&amp;pid=f22b65974&amp;color=0,0,0&amp;vtp=1"/>
          <p:cNvSpPr/>
          <p:nvPr/>
        </p:nvSpPr>
        <p:spPr>
          <a:xfrm>
            <a:off x="722376" y="33422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9" name="QB_7_AN.127_1#709cbbfb7.blank?vja=1&amp;pid=f22b65974&amp;color=0,0,0&amp;vpa=66&amp;vtp=1"/>
          <p:cNvSpPr/>
          <p:nvPr/>
        </p:nvSpPr>
        <p:spPr>
          <a:xfrm>
            <a:off x="1024001" y="3304159"/>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10" name="QB_7_AS.128_1#709cbbfb7?vja=1&amp;pid=f22b65974&amp;color=0,0,0&amp;vtp=1"/>
          <p:cNvSpPr/>
          <p:nvPr/>
        </p:nvSpPr>
        <p:spPr>
          <a:xfrm>
            <a:off x="722376" y="37669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句意为：除了语言障碍，他表示：“一切都不同——乐器、曲风，甚至连指挥们各自的教学方式都不一样。”in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addition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to为固定搭配，意为“除</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之外（还）”。故填to。</a:t>
            </a:r>
            <a:endParaRPr lang="en-US" altLang="zh-CN" sz="2200" dirty="0"/>
          </a:p>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写作语料库</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用于表示“此外，除</a:t>
            </a:r>
            <a:r>
              <a:rPr lang="en-US" altLang="zh-CN" sz="2000" b="1" i="0" dirty="0">
                <a:solidFill>
                  <a:srgbClr val="385723"/>
                </a:solidFill>
                <a:latin typeface="SimSun" panose="02010600030101010101" pitchFamily="2" charset="-122"/>
                <a:ea typeface="微软雅黑" pitchFamily="34" charset="-122"/>
                <a:cs typeface="Times New Roman" pitchFamily="34" charset="-120"/>
              </a:rPr>
              <a:t>……</a:t>
            </a:r>
            <a:r>
              <a:rPr lang="en-US" altLang="zh-CN" sz="2000" b="1" i="0" dirty="0">
                <a:solidFill>
                  <a:srgbClr val="385723"/>
                </a:solidFill>
                <a:latin typeface="Times New Roman" pitchFamily="34" charset="0"/>
                <a:ea typeface="微软雅黑" pitchFamily="34" charset="-122"/>
                <a:cs typeface="Times New Roman" pitchFamily="34" charset="-120"/>
              </a:rPr>
              <a:t>之外”的词汇</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besides、furthermore、moreover、additionally、what’s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more、apart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addition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1" end="1"/>
                                            </p:txEl>
                                          </p:spTgt>
                                        </p:tgtEl>
                                        <p:attrNameLst>
                                          <p:attrName>style.visibility</p:attrName>
                                        </p:attrNameLst>
                                      </p:cBhvr>
                                      <p:to>
                                        <p:strVal val="visible"/>
                                      </p:to>
                                    </p:set>
                                    <p:animEffect transition="in" filter="fade">
                                      <p:cBhvr>
                                        <p:cTn id="53" dur="500"/>
                                        <p:tgtEl>
                                          <p:spTgt spid="10">
                                            <p:txEl>
                                              <p:pRg st="1" end="1"/>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2" end="2"/>
                                            </p:txEl>
                                          </p:spTgt>
                                        </p:tgtEl>
                                        <p:attrNameLst>
                                          <p:attrName>style.visibility</p:attrName>
                                        </p:attrNameLst>
                                      </p:cBhvr>
                                      <p:to>
                                        <p:strVal val="visible"/>
                                      </p:to>
                                    </p:set>
                                    <p:animEffect transition="in" filter="fade">
                                      <p:cBhvr>
                                        <p:cTn id="56"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B_7_BD.129_1#c6b387629?vja=1&amp;pid=f22b6597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3" name="QB_7_AN.130_1#c6b387629.blank?vja=1&amp;pid=f22b65974&amp;color=0,0,0&amp;vpa=67&amp;vtp=1"/>
          <p:cNvSpPr/>
          <p:nvPr/>
        </p:nvSpPr>
        <p:spPr>
          <a:xfrm>
            <a:off x="1036701" y="845313"/>
            <a:ext cx="1112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repeatedly</a:t>
            </a:r>
            <a:endParaRPr lang="en-US" altLang="zh-CN" sz="2000" dirty="0"/>
          </a:p>
        </p:txBody>
      </p:sp>
      <p:sp>
        <p:nvSpPr>
          <p:cNvPr id="4" name="QB_7_AS.131_1#c6b387629?vja=1&amp;pid=f22b65974&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句意为：为了跟上其他人的水平，伊曼经常向指挥请教，并反复练习乐曲中的难点部分，以提升自己的技巧。设空处作状语，修饰动词practised，意为“时常；多次”，应用副词repeatedly。故填repeatedly。</a:t>
            </a:r>
            <a:endParaRPr lang="en-US" altLang="zh-CN" sz="2200" dirty="0"/>
          </a:p>
        </p:txBody>
      </p:sp>
      <p:sp>
        <p:nvSpPr>
          <p:cNvPr id="5" name="QB_7_BD.132_1#7b71b1b4e?vja=1&amp;pid=f22b65974&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_____________</a:t>
            </a:r>
            <a:endParaRPr lang="en-US" altLang="zh-CN" sz="2000" dirty="0"/>
          </a:p>
        </p:txBody>
      </p:sp>
      <p:sp>
        <p:nvSpPr>
          <p:cNvPr id="6" name="QB_7_AN.133_1#7b71b1b4e.blank?vja=1&amp;pid=f22b65974&amp;color=0,0,0&amp;vpa=68&amp;vtp=1"/>
          <p:cNvSpPr/>
          <p:nvPr/>
        </p:nvSpPr>
        <p:spPr>
          <a:xfrm>
            <a:off x="1062101" y="2453259"/>
            <a:ext cx="1436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performances</a:t>
            </a:r>
            <a:endParaRPr lang="en-US" altLang="zh-CN" sz="2000" dirty="0"/>
          </a:p>
        </p:txBody>
      </p:sp>
      <p:sp>
        <p:nvSpPr>
          <p:cNvPr id="7" name="QB_7_AS.134_1#7b71b1b4e?vja=1&amp;pid=f22b65974&amp;color=0,0,0&amp;vtp=1"/>
          <p:cNvSpPr/>
          <p:nvPr/>
        </p:nvSpPr>
        <p:spPr>
          <a:xfrm>
            <a:off x="722376" y="2928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句意为：他的努力终于有了回报——在乐团的多场演出中，他多次担任独奏，其中就包括2月份的乐团年度音乐会。performance意为“表演；演出”时为可数名词，由multiple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solos和one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which可知，此处表示不止一场演出，所以应用名词复数。故填performances。</a:t>
            </a:r>
            <a:endParaRPr lang="en-US" altLang="zh-CN" sz="2200" dirty="0"/>
          </a:p>
        </p:txBody>
      </p:sp>
      <p:sp>
        <p:nvSpPr>
          <p:cNvPr id="8" name="QB_7_BD.135_1#4f9ef500a?vja=1&amp;pid=f22b65974&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9" name="QB_7_AN.136_1#4f9ef500a.blank?vja=1&amp;pid=f22b65974&amp;color=0,0,0&amp;vpa=69&amp;vtp=1"/>
          <p:cNvSpPr/>
          <p:nvPr/>
        </p:nvSpPr>
        <p:spPr>
          <a:xfrm>
            <a:off x="1024001" y="4066159"/>
            <a:ext cx="1141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explore</a:t>
            </a:r>
            <a:endParaRPr lang="en-US" altLang="zh-CN" sz="2000" dirty="0"/>
          </a:p>
        </p:txBody>
      </p:sp>
      <p:sp>
        <p:nvSpPr>
          <p:cNvPr id="10" name="QB_7_AS.137_1#4f9ef500a?vja=1&amp;pid=f22b65974&amp;color=0,0,0&amp;vtp=1"/>
          <p:cNvSpPr/>
          <p:nvPr/>
        </p:nvSpPr>
        <p:spPr>
          <a:xfrm>
            <a:off x="722376" y="4541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句意为：他对中国传统音乐的热爱还促使他探索中国戏曲和茶艺，对他而言这是一种“自然而然的过渡”。lead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sth为固定搭配，意为“促使某人做某事”。故填to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explore。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47df81621.fixed?vja=1&amp;pid=c5cd28eae&amp;color=100,146,38&amp;vtp=1"/>
          <p:cNvSpPr/>
          <p:nvPr/>
        </p:nvSpPr>
        <p:spPr>
          <a:xfrm>
            <a:off x="5367528" y="1106424"/>
            <a:ext cx="1453896" cy="795528"/>
          </a:xfrm>
          <a:prstGeom prst="rect">
            <a:avLst/>
          </a:prstGeom>
          <a:noFill/>
          <a:ln/>
        </p:spPr>
        <p:txBody>
          <a:bodyPr wrap="square" lIns="0" tIns="0" rIns="0" bIns="0" rtlCol="0" anchor="ctr"/>
          <a:lstStyle/>
          <a:p>
            <a:pPr algn="ctr">
              <a:lnSpc>
                <a:spcPct val="130000"/>
              </a:lnSpc>
            </a:pPr>
            <a:r>
              <a:rPr lang="en-US" altLang="zh-CN" sz="2000" b="1" i="0" dirty="0">
                <a:solidFill>
                  <a:srgbClr val="649226"/>
                </a:solidFill>
                <a:latin typeface="Times New Roman" pitchFamily="34" charset="0"/>
                <a:ea typeface="微软雅黑" pitchFamily="34" charset="-122"/>
                <a:cs typeface="Times New Roman" pitchFamily="34" charset="-120"/>
              </a:rPr>
              <a:t>选择性必修第四册</a:t>
            </a:r>
            <a:endParaRPr lang="en-US" altLang="zh-CN" sz="2000" dirty="0"/>
          </a:p>
        </p:txBody>
      </p:sp>
      <p:sp>
        <p:nvSpPr>
          <p:cNvPr id="3" name="C_2_BD#47df81621.fixed?vja=1&amp;pid=c5cd28eae&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Unit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1</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Looking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forwards</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B_7_BD.138_1#b6c541394?vja=1&amp;pid=f22b6597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3" name="QB_7_AN.139_1#b6c541394.blank?vja=1&amp;pid=f22b65974&amp;color=0,0,0&amp;vpa=70&amp;vtp=1"/>
          <p:cNvSpPr/>
          <p:nvPr/>
        </p:nvSpPr>
        <p:spPr>
          <a:xfrm>
            <a:off x="1125601" y="845313"/>
            <a:ext cx="409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My</a:t>
            </a:r>
            <a:endParaRPr lang="en-US" altLang="zh-CN" sz="2000" dirty="0"/>
          </a:p>
        </p:txBody>
      </p:sp>
      <p:sp>
        <p:nvSpPr>
          <p:cNvPr id="4" name="QB_7_AS.140_1#b6c541394?vja=1&amp;pid=f22b65974&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句意为：谈到自己的未来，他说：“我的梦想是加入一个专业的华乐团，但即便无法实现，中国音乐也依然会是我热爱的事业。”设空处修饰名词dream，应用形容词性物主代词。故填My。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C_4#b102c70ab.fixed?vja=1&amp;pid=7683c71a7&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4#b102c70ab.fixed?vja=1&amp;pid=7683c71a7&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Ⅰ</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Starting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out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&amp;</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Understanding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b102c70ab.fixed?vja=1&amp;pid=7683c71a7&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b102c70ab.fixed?vja=1&amp;pid=7683c71a7&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M_6_BD.141_1#d78bde207?vja=1&amp;pid=6b6119aa1&amp;color=0,0,0&amp;vtp=1&amp;bt=1"/>
          <p:cNvSpPr/>
          <p:nvPr/>
        </p:nvSpPr>
        <p:spPr>
          <a:xfrm>
            <a:off x="722376" y="900000"/>
            <a:ext cx="10753344" cy="5211382"/>
          </a:xfrm>
          <a:prstGeom prst="rect">
            <a:avLst/>
          </a:prstGeom>
          <a:noFill/>
          <a:ln/>
        </p:spPr>
        <p:txBody>
          <a:bodyPr wrap="square" lIns="0" tIns="0" rIns="0" bIns="0" rtlCol="0" anchor="t"/>
          <a:lstStyle/>
          <a:p>
            <a:pPr algn="ctr">
              <a:lnSpc>
                <a:spcPct val="123000"/>
              </a:lnSpc>
            </a:pPr>
            <a:r>
              <a:rPr lang="en-US" altLang="zh-CN" sz="2000" b="1" i="0">
                <a:solidFill>
                  <a:srgbClr val="000000"/>
                </a:solidFill>
                <a:latin typeface="Times New Roman" pitchFamily="34" charset="0"/>
                <a:ea typeface="微软雅黑" pitchFamily="34" charset="-122"/>
                <a:cs typeface="Times New Roman" pitchFamily="34" charset="-120"/>
              </a:rPr>
              <a:t>A</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[北京海淀区2024高二期末]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major,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destined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path.</a:t>
            </a:r>
            <a:endParaRPr lang="en-US" altLang="zh-CN" sz="2000" dirty="0"/>
          </a:p>
          <a:p>
            <a:pPr algn="l">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YOUR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DECISION</a:t>
            </a:r>
            <a:endParaRPr lang="en-US" altLang="zh-CN" sz="2000" dirty="0"/>
          </a:p>
          <a:p>
            <a:pPr algn="l">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mind?</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major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necessarily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dictate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requirements.If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ahead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fields.A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certain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pique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certain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major.</a:t>
            </a:r>
            <a:endParaRPr lang="en-US" altLang="zh-CN" sz="2000" dirty="0"/>
          </a:p>
          <a:p>
            <a:pPr algn="l">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matter?</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majors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earnings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primary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majors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higher-earning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majors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careers.</a:t>
            </a:r>
            <a:r>
              <a:rPr lang="en-US" altLang="zh-CN" sz="100" b="0" i="0" kern="0" spc="-99900" dirty="0">
                <a:solidFill>
                  <a:srgbClr val="FFFFFF"/>
                </a:solidFill>
                <a:latin typeface="Times New Roman" pitchFamily="34" charset="0"/>
                <a:ea typeface="微软雅黑" pitchFamily="34" charset="-122"/>
                <a:cs typeface="Times New Roman" pitchFamily="34" charset="-120"/>
              </a:rPr>
              <a:t>#1.1.1.2.1</a:t>
            </a:r>
            <a:endParaRPr lang="en-US" altLang="zh-CN" sz="20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M_6_BD.141_2#d78bde207?vja=1&amp;pid=6b6119aa1&amp;color=0,0,0&amp;mp=1&amp;vtp=1&amp;bt=1"/>
          <p:cNvSpPr/>
          <p:nvPr/>
        </p:nvSpPr>
        <p:spPr>
          <a:xfrm>
            <a:off x="722376" y="896112"/>
            <a:ext cx="10753344" cy="3771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probably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fulfilling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cultivate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passion!</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INTERESTS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YOU</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courses!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electives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credit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graduation.Explore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branching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unexpected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aptitude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psychology!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major.</a:t>
            </a:r>
            <a:r>
              <a:rPr lang="en-US" altLang="zh-CN" sz="100" b="0" i="0" kern="0" spc="-99900" dirty="0">
                <a:solidFill>
                  <a:srgbClr val="FFFFFF"/>
                </a:solidFill>
                <a:latin typeface="Times New Roman" pitchFamily="34" charset="0"/>
                <a:ea typeface="微软雅黑" pitchFamily="34" charset="-122"/>
                <a:cs typeface="Times New Roman" pitchFamily="34" charset="-120"/>
              </a:rPr>
              <a:t>#1.1.1.5.1</a:t>
            </a:r>
            <a:endParaRPr lang="en-US" altLang="zh-CN" sz="20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M_6_BD.141_3#d78bde207?vja=1&amp;pid=6b6119aa1&amp;color=0,0,0&amp;mp=1&amp;vtp=1&amp;bt=1"/>
          <p:cNvSpPr/>
          <p:nvPr/>
        </p:nvSpPr>
        <p:spPr>
          <a:xfrm>
            <a:off x="722376" y="896112"/>
            <a:ext cx="10753344" cy="3009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（CDC）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member!</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CDC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Ambassador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scheduling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appointment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discuss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internships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（实习期的工作）,</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more!</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●Utilise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CDC’s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resources!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CDC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resources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self-assessment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searches.We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recommendations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majors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answers!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details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a:t>
            </a:r>
            <a:r>
              <a:rPr lang="en-US" altLang="zh-CN" sz="100" b="0" i="0" kern="0" spc="-99900" dirty="0">
                <a:solidFill>
                  <a:srgbClr val="FFFFFF"/>
                </a:solidFill>
                <a:latin typeface="Times New Roman" pitchFamily="34" charset="0"/>
                <a:ea typeface="微软雅黑" pitchFamily="34" charset="-122"/>
                <a:cs typeface="Times New Roman" pitchFamily="34" charset="-120"/>
              </a:rPr>
              <a:t>#1.1.1.7.1</a:t>
            </a:r>
            <a:endParaRPr lang="en-US" altLang="zh-CN" sz="2000" dirty="0"/>
          </a:p>
        </p:txBody>
      </p:sp>
      <p:sp>
        <p:nvSpPr>
          <p:cNvPr id="3" name="QM_6_EX.142_1#d78bde207?vja=1&amp;pid=6b6119aa1&amp;color=0,0,0&amp;vtp=1"/>
          <p:cNvSpPr/>
          <p:nvPr/>
        </p:nvSpPr>
        <p:spPr>
          <a:xfrm>
            <a:off x="722376" y="3950398"/>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本文是一篇应用文。文章主要为面临专业选择的学生提供指导和建议，包括要问自己的问题、探索兴趣的技巧和利用学校职业发展中心资源的方法。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7_BD.143_1#6f5f67b11?vja=1&amp;pid=d78bde20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44_1#6f5f67b11.blank?vja=1&amp;pid=d78bde207&amp;color=0,0,0&amp;vpa=71&amp;vtp=1"/>
          <p:cNvSpPr/>
          <p:nvPr/>
        </p:nvSpPr>
        <p:spPr>
          <a:xfrm>
            <a:off x="8789607"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43_2#6f5f67b11.choices?vja=1&amp;pid=d78bde207&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A.cultivate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related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hobby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well-paid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C.consider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education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requirements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.investigate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fields</a:t>
            </a:r>
            <a:endParaRPr lang="en-US" altLang="zh-CN" sz="2000" dirty="0"/>
          </a:p>
        </p:txBody>
      </p:sp>
      <p:sp>
        <p:nvSpPr>
          <p:cNvPr id="5" name="QC_7_AS.145_1#6f5f67b11?vja=1&amp;pid=d78bde207&amp;color=0,0,0&amp;vtp=1"/>
          <p:cNvSpPr/>
          <p:nvPr/>
        </p:nvSpPr>
        <p:spPr>
          <a:xfrm>
            <a:off x="722376" y="2077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细节理解题。由“Do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mind?”部分中的“If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ahead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research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fields.”可知，如果你不知道选择什么作为你未来的职业，你需要调查不同的职业领域。故选D项。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7_BD.146_1#dd67cf4e1?vja=1&amp;pid=d78bde207&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CDC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47_1#dd67cf4e1.bracket?vja=1&amp;pid=d78bde207&amp;color=0,0,0&amp;mp=1&amp;vpa=72&amp;vtp=1"/>
          <p:cNvSpPr/>
          <p:nvPr/>
        </p:nvSpPr>
        <p:spPr>
          <a:xfrm>
            <a:off x="688028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146_2#dd67cf4e1.choices?vja=1&amp;pid=d78bde207&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major-related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advice.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.Establish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programmes.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C.Define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goals.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.Select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endParaRPr lang="en-US" altLang="zh-CN" sz="2000" dirty="0"/>
          </a:p>
        </p:txBody>
      </p:sp>
      <p:sp>
        <p:nvSpPr>
          <p:cNvPr id="5" name="QC_7_AS.148_1#dd67cf4e1?vja=1&amp;pid=d78bde207&amp;color=0,0,0&amp;vtp=1"/>
          <p:cNvSpPr/>
          <p:nvPr/>
        </p:nvSpPr>
        <p:spPr>
          <a:xfrm>
            <a:off x="722376" y="2077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细节理解题。由“Utilise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CDC’s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resources!”部分中的“We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recommendations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majors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answers!”可知，职业发展中心能够给出与专业相关的建议。故选A项。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7_BD.149_1#cb91a1845?vja=1&amp;pid=d78bde20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probably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from?(</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0_1#cb91a1845.bracket?vja=1&amp;pid=d78bde207&amp;color=0,0,0&amp;vpa=73&amp;vtp=1"/>
          <p:cNvSpPr/>
          <p:nvPr/>
        </p:nvSpPr>
        <p:spPr>
          <a:xfrm>
            <a:off x="593731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149_2#cb91a1845.choices?vja=1&amp;pid=d78bde207&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paper.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commercial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post.</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brochure.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recruitment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notice.</a:t>
            </a:r>
            <a:endParaRPr lang="en-US" altLang="zh-CN" sz="2000" dirty="0"/>
          </a:p>
        </p:txBody>
      </p:sp>
      <p:sp>
        <p:nvSpPr>
          <p:cNvPr id="5" name="QC_7_AS.151_1#cb91a1845?vja=1&amp;pid=d78bde207&amp;color=0,0,0&amp;vtp=1"/>
          <p:cNvSpPr/>
          <p:nvPr/>
        </p:nvSpPr>
        <p:spPr>
          <a:xfrm>
            <a:off x="722376" y="2077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推理判断题。通读全文，尤其是由文章最后一部分内容中的“See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6</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details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offer!”可知，文章主要是为面临专业选择的学生提供指导和建议，这段文字可能来自一本大学宣传册。故选C项。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M_6_BD.152_1#03950ac4f?vja=1&amp;pid=6b6119aa1&amp;color=0,0,0&amp;vtp=1&amp;bt=1"/>
          <p:cNvSpPr/>
          <p:nvPr/>
        </p:nvSpPr>
        <p:spPr>
          <a:xfrm>
            <a:off x="722376" y="900000"/>
            <a:ext cx="10753344" cy="4914202"/>
          </a:xfrm>
          <a:prstGeom prst="rect">
            <a:avLst/>
          </a:prstGeom>
          <a:noFill/>
          <a:ln/>
        </p:spPr>
        <p:txBody>
          <a:bodyPr wrap="square" lIns="0" tIns="0" rIns="0" bIns="0" rtlCol="0" anchor="t"/>
          <a:lstStyle/>
          <a:p>
            <a:pPr algn="ctr">
              <a:lnSpc>
                <a:spcPct val="125000"/>
              </a:lnSpc>
            </a:pPr>
            <a:r>
              <a:rPr lang="en-US" altLang="zh-CN" sz="2000" b="1" i="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[四川成都嘉祥外国语学校2025高二诊断考试]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2019,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boyfriend,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apartment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Washington,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DC.But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nomad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（游牧民）,</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ticket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Southeast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Java,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Singapore.I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Malaysia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Angkor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Cambodia.Then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Thailand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Vietnam.I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six-day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motorcycle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Hà</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Giang.After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Vietnam,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amount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regions.In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2022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America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travels.I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paragliding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Bogotá,</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Colombia,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Guatemala’s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Acatenango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erupting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volcano,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celebrated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Mexico.Being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bilingual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（双语的）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locals.</a:t>
            </a:r>
            <a:r>
              <a:rPr lang="en-US" altLang="zh-CN" sz="100" b="0" i="0" kern="0" spc="-99900" dirty="0">
                <a:solidFill>
                  <a:srgbClr val="FFFFFF"/>
                </a:solidFill>
                <a:latin typeface="Times New Roman" pitchFamily="34" charset="0"/>
                <a:ea typeface="微软雅黑" pitchFamily="34" charset="-122"/>
                <a:cs typeface="Times New Roman" pitchFamily="34" charset="-120"/>
              </a:rPr>
              <a:t>#1.2</a:t>
            </a:r>
            <a:endParaRPr lang="en-US" altLang="zh-CN" sz="20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M_6_BD.152_2#03950ac4f?vja=1&amp;pid=6b6119aa1&amp;color=0,0,0&amp;mp=1&amp;vtp=1&amp;bt=1"/>
          <p:cNvSpPr/>
          <p:nvPr/>
        </p:nvSpPr>
        <p:spPr>
          <a:xfrm>
            <a:off x="722376" y="900000"/>
            <a:ext cx="10753344" cy="3771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Mexico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Rome.I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lifestyle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Italy.In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Albania,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Romania.I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celebrated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35th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birthday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Paros.Some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Europeans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outsider.But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indulgent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language.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nomad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extreme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balance.I’ve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once-in-a-lifetime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stayed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9-to-5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apartment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Washington,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DC.With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excitement,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anticipating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100" b="0" i="0" kern="0" spc="-99900" dirty="0">
                <a:solidFill>
                  <a:srgbClr val="FFFFFF"/>
                </a:solidFill>
                <a:latin typeface="Times New Roman" pitchFamily="34" charset="0"/>
                <a:ea typeface="微软雅黑" pitchFamily="34" charset="-122"/>
                <a:cs typeface="Times New Roman" pitchFamily="34" charset="-120"/>
              </a:rPr>
              <a:t>#1.4</a:t>
            </a:r>
            <a:endParaRPr lang="en-US" altLang="zh-CN" sz="2000" dirty="0"/>
          </a:p>
        </p:txBody>
      </p:sp>
      <p:sp>
        <p:nvSpPr>
          <p:cNvPr id="3" name="QM_6_EX.153_1#03950ac4f?vja=1&amp;pid=6b6119aa1&amp;color=0,0,0&amp;vtp=1"/>
          <p:cNvSpPr/>
          <p:nvPr/>
        </p:nvSpPr>
        <p:spPr>
          <a:xfrm>
            <a:off x="722376" y="4682631"/>
            <a:ext cx="11042650" cy="351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本文是一篇记叙文。文章主要讲述了作者放弃稳定生活成为数字游民后的旅行经历。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1a20e034c.fixed?vja=1&amp;pid=7683c71a7&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4#1a20e034c.fixed?vja=1&amp;pid=7683c71a7&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Ⅰ</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Starting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out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&amp;</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Understanding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1a20e034c.fixed?vja=1&amp;pid=7683c71a7&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1a20e034c.fixed?vja=1&amp;pid=7683c71a7&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7_BD.154_1#f13193ae2?vja=1&amp;pid=03950ac4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life?(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5_1#f13193ae2.bracket?vja=1&amp;pid=03950ac4f&amp;color=0,0,0&amp;vpa=74&amp;vtp=1"/>
          <p:cNvSpPr/>
          <p:nvPr/>
        </p:nvSpPr>
        <p:spPr>
          <a:xfrm>
            <a:off x="713428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154_2#f13193ae2.choices?vja=1&amp;pid=03950ac4f&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outside.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fortune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travelling.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influenced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boyfriend.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unhappy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apartment.</a:t>
            </a:r>
            <a:endParaRPr lang="en-US" altLang="zh-CN" sz="2000" dirty="0"/>
          </a:p>
        </p:txBody>
      </p:sp>
      <p:sp>
        <p:nvSpPr>
          <p:cNvPr id="5" name="QC_7_AS.156_1#f13193ae2?vja=1&amp;pid=03950ac4f&amp;color=0,0,0&amp;vtp=1"/>
          <p:cNvSpPr/>
          <p:nvPr/>
        </p:nvSpPr>
        <p:spPr>
          <a:xfrm>
            <a:off x="722376" y="2839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细节理解题。根据第一段中的“But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wanted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30,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digital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nomad,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everything,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bought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ticket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Bali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travel.”以及下文介绍的旅行经历可知，作者渴望体验自己稳定却单调的生活以外的东西，尤其是通过旅行探索世界。故选A项。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7_BD.157_1#7d99ea0b4?vja=1&amp;pid=03950ac4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America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demonstrate?(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8_1#7d99ea0b4.bracket?vja=1&amp;pid=03950ac4f&amp;color=0,0,0&amp;vpa=75&amp;vtp=1"/>
          <p:cNvSpPr/>
          <p:nvPr/>
        </p:nvSpPr>
        <p:spPr>
          <a:xfrm>
            <a:off x="8396478"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157_2#7d99ea0b4.choices?vja=1&amp;pid=03950ac4f&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adventurous.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struggled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adapt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customs.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belonging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fighting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barriers.</a:t>
            </a:r>
            <a:endParaRPr lang="en-US" altLang="zh-CN" sz="2000" dirty="0"/>
          </a:p>
        </p:txBody>
      </p:sp>
      <p:sp>
        <p:nvSpPr>
          <p:cNvPr id="5" name="QC_7_AS.159_1#7d99ea0b4?vja=1&amp;pid=03950ac4f&amp;color=0,0,0&amp;vtp=1"/>
          <p:cNvSpPr/>
          <p:nvPr/>
        </p:nvSpPr>
        <p:spPr>
          <a:xfrm>
            <a:off x="722376" y="2839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细节理解题。根据第二段中的“Being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bilingual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Latina,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felt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easily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connected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locals.”可知，作者在拉丁美洲感受到了家的归属感，也能轻松地与当地人建立关系。故选C项。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7_BD.160_1#4ea5c69ee?vja=1&amp;pid=03950ac4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“indulgent”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probably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61_1#4ea5c69ee.bracket?vja=1&amp;pid=03950ac4f&amp;color=0,0,0&amp;vpa=76&amp;vtp=1"/>
          <p:cNvSpPr/>
          <p:nvPr/>
        </p:nvSpPr>
        <p:spPr>
          <a:xfrm>
            <a:off x="946156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160_2#4ea5c69ee.choices?vja=1&amp;pid=03950ac4f&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697529" algn="l"/>
                <a:tab pos="5623657" algn="l"/>
                <a:tab pos="8359286"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Angry.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Satisfied.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Patient.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.Strict.</a:t>
            </a:r>
            <a:endParaRPr lang="en-US" altLang="zh-CN" sz="2000" dirty="0"/>
          </a:p>
        </p:txBody>
      </p:sp>
      <p:sp>
        <p:nvSpPr>
          <p:cNvPr id="5" name="QC_7_AS.162_1#4ea5c69ee?vja=1&amp;pid=03950ac4f&amp;color=0,0,0&amp;vtp=1"/>
          <p:cNvSpPr/>
          <p:nvPr/>
        </p:nvSpPr>
        <p:spPr>
          <a:xfrm>
            <a:off x="722376" y="1696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词义猜测题。根据第三段中的“But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largely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warm,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happy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indulgent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practised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nguage.”可知，这句话描述了作者与欧洲人相处的经历和感受——他们“热情、友善且乐于助人”，画线词应与这种积极友好的基调保持一致，结合选项推断，这里说的是在作者练习他们的语言时他们很有耐心。画线词与Patient意思相近。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7_BD.163_1#c55f2a3ad?vja=1&amp;pid=03950ac4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purpose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64_1#c55f2a3ad.bracket?vja=1&amp;pid=03950ac4f&amp;color=0,0,0&amp;vpa=77&amp;vtp=1"/>
          <p:cNvSpPr/>
          <p:nvPr/>
        </p:nvSpPr>
        <p:spPr>
          <a:xfrm>
            <a:off x="657879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163_2#c55f2a3ad.choices?vja=1&amp;pid=03950ac4f&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nomads.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criticise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balance.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destinations.</a:t>
            </a:r>
            <a:endParaRPr lang="en-US" altLang="zh-CN" sz="2000" dirty="0"/>
          </a:p>
        </p:txBody>
      </p:sp>
      <p:sp>
        <p:nvSpPr>
          <p:cNvPr id="5" name="QC_7_AS.165_1#c55f2a3ad?vja=1&amp;pid=03950ac4f&amp;color=0,0,0&amp;vtp=1"/>
          <p:cNvSpPr/>
          <p:nvPr/>
        </p:nvSpPr>
        <p:spPr>
          <a:xfrm>
            <a:off x="722376" y="2839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通读全文可知，文章按时间顺序详细叙述了作者从亚洲到拉丁美洲再到欧洲的旅行经历，包括具体活动和感受，结尾聚焦于个人体验的总结，由此可推知，作者写这篇文章的目的是分享个人旅行经历。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M_6_BD.166_1#580787736?vja=1&amp;pid=69de5fd90&amp;color=0,0,0&amp;vtp=1&amp;bt=1"/>
          <p:cNvSpPr/>
          <p:nvPr/>
        </p:nvSpPr>
        <p:spPr>
          <a:xfrm>
            <a:off x="722376" y="900000"/>
            <a:ext cx="10753344" cy="4953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[全国一卷2025</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endParaRPr lang="en-US" altLang="zh-CN" sz="2000" dirty="0"/>
          </a:p>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An</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Unsung</a:t>
            </a:r>
            <a:r>
              <a:rPr lang="en-US" altLang="zh-CN" sz="2000" b="1"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Hero</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pick-me-up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more.1.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Catherine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Murphy,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customer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order.She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back</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and</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forth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machines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drinks.2.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customer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grabs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smiles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“Hello,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get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in</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the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way</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genuine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conversations.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Murphy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quarter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thirty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time.3.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coffee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Murphy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serve.</a:t>
            </a:r>
            <a:endParaRPr lang="en-US" altLang="zh-CN" sz="2000" dirty="0"/>
          </a:p>
          <a:p>
            <a:pPr algn="just">
              <a:lnSpc>
                <a:spcPct val="125000"/>
              </a:lnSpc>
            </a:pPr>
            <a:endParaRPr lang="en-US" altLang="zh-CN" sz="2000" dirty="0"/>
          </a:p>
        </p:txBody>
      </p:sp>
      <p:sp>
        <p:nvSpPr>
          <p:cNvPr id="3" name="QM_6_AN.167_1#580787736.blank?vja=1&amp;pid=69de5fd90&amp;color=0,0,0&amp;vpa=78&amp;vtp=1"/>
          <p:cNvSpPr/>
          <p:nvPr/>
        </p:nvSpPr>
        <p:spPr>
          <a:xfrm>
            <a:off x="4184714" y="2004900"/>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4" name="QM_6_AN.168_1#580787736.blank?vja=1&amp;pid=69de5fd90&amp;color=0,0,0&amp;vpa=79&amp;vtp=1"/>
          <p:cNvSpPr/>
          <p:nvPr/>
        </p:nvSpPr>
        <p:spPr>
          <a:xfrm>
            <a:off x="1657414" y="3147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5" name="QM_6_AN.169_1#580787736.blank?vja=1&amp;pid=69de5fd90&amp;color=0,0,0&amp;vpa=80&amp;vtp=1"/>
          <p:cNvSpPr/>
          <p:nvPr/>
        </p:nvSpPr>
        <p:spPr>
          <a:xfrm>
            <a:off x="1485964" y="4671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6_1#580787736?vja=1&amp;pid=69de5fd90&amp;color=0,0,0&amp;vtp=1&amp;bt=1">
            <a:extLst>
              <a:ext uri="{FF2B5EF4-FFF2-40B4-BE49-F238E27FC236}">
                <a16:creationId xmlns:a16="http://schemas.microsoft.com/office/drawing/2014/main" id="{B5B7AD6F-7D91-DAA5-1180-20CCFB43A4F9}"/>
              </a:ext>
            </a:extLst>
          </p:cNvPr>
          <p:cNvSpPr/>
          <p:nvPr/>
        </p:nvSpPr>
        <p:spPr>
          <a:xfrm>
            <a:off x="722376" y="900000"/>
            <a:ext cx="10753344" cy="2628202"/>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Murphy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contagious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（有感染力）</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her.Joanna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senior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major,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coffee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week.4.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“Catherine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puts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in</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cheerful</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mood</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said.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Murphy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said.5.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has</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every</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intention</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of</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staying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continuing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loves.</a:t>
            </a:r>
            <a:r>
              <a:rPr lang="en-US" altLang="zh-CN" sz="100" b="0" i="0" kern="0" spc="-99900" dirty="0">
                <a:solidFill>
                  <a:srgbClr val="FFFFFF"/>
                </a:solidFill>
                <a:latin typeface="Times New Roman" pitchFamily="34" charset="0"/>
                <a:ea typeface="微软雅黑" pitchFamily="34" charset="-122"/>
                <a:cs typeface="Times New Roman" pitchFamily="34" charset="-120"/>
              </a:rPr>
              <a:t>#2.5</a:t>
            </a:r>
            <a:endParaRPr lang="en-US" altLang="zh-CN" sz="2000" dirty="0"/>
          </a:p>
        </p:txBody>
      </p:sp>
      <p:sp>
        <p:nvSpPr>
          <p:cNvPr id="3" name="QM_6_BD.171_1#580787736?vja=1&amp;pid=69de5fd90&amp;color=0,0,0&amp;vtp=1">
            <a:extLst>
              <a:ext uri="{FF2B5EF4-FFF2-40B4-BE49-F238E27FC236}">
                <a16:creationId xmlns:a16="http://schemas.microsoft.com/office/drawing/2014/main" id="{CE68001D-DE50-F8B2-E5EE-E887E0A3723E}"/>
              </a:ext>
            </a:extLst>
          </p:cNvPr>
          <p:cNvSpPr/>
          <p:nvPr/>
        </p:nvSpPr>
        <p:spPr>
          <a:xfrm>
            <a:off x="722376" y="3569398"/>
            <a:ext cx="10753344" cy="2628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day.</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four.</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early.</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finishing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calls</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cup.</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smiles.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class.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else.</a:t>
            </a:r>
            <a:r>
              <a:rPr lang="en-US" altLang="zh-CN" sz="100" b="0" i="0" kern="0" spc="-99900" dirty="0">
                <a:solidFill>
                  <a:srgbClr val="FFFFFF"/>
                </a:solidFill>
                <a:latin typeface="Times New Roman" pitchFamily="34" charset="0"/>
                <a:ea typeface="微软雅黑" pitchFamily="34" charset="-122"/>
                <a:cs typeface="Times New Roman" pitchFamily="34" charset="-120"/>
              </a:rPr>
              <a:t>#7</a:t>
            </a:r>
            <a:endParaRPr lang="en-US" altLang="zh-CN" sz="2000" dirty="0"/>
          </a:p>
        </p:txBody>
      </p:sp>
      <p:sp>
        <p:nvSpPr>
          <p:cNvPr id="5" name="QM_6_AN.170_1#580787736.blank?vja=1&amp;pid=69de5fd90&amp;color=0,0,0&amp;vpa=81&amp;vtp=1">
            <a:extLst>
              <a:ext uri="{FF2B5EF4-FFF2-40B4-BE49-F238E27FC236}">
                <a16:creationId xmlns:a16="http://schemas.microsoft.com/office/drawing/2014/main" id="{AD3D4B9E-8419-789A-2227-5B99BFC095CD}"/>
              </a:ext>
            </a:extLst>
          </p:cNvPr>
          <p:cNvSpPr/>
          <p:nvPr/>
        </p:nvSpPr>
        <p:spPr>
          <a:xfrm>
            <a:off x="2423160" y="2004900"/>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6" name="QM_6_AN.172_1#580787736.blank?vja=1&amp;pid=69de5fd90&amp;color=0,0,0&amp;vpa=82&amp;vtp=1">
            <a:extLst>
              <a:ext uri="{FF2B5EF4-FFF2-40B4-BE49-F238E27FC236}">
                <a16:creationId xmlns:a16="http://schemas.microsoft.com/office/drawing/2014/main" id="{FB5FDDF5-84C7-F91C-A52E-7872783BF54D}"/>
              </a:ext>
            </a:extLst>
          </p:cNvPr>
          <p:cNvSpPr/>
          <p:nvPr/>
        </p:nvSpPr>
        <p:spPr>
          <a:xfrm>
            <a:off x="6470015" y="2766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Tree>
    <p:extLst>
      <p:ext uri="{BB962C8B-B14F-4D97-AF65-F5344CB8AC3E}">
        <p14:creationId xmlns:p14="http://schemas.microsoft.com/office/powerpoint/2010/main" val="38985671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173_1#580787736?vja=1&amp;pid=69de5fd90&amp;color=0,0,0&amp;vtp=1">
            <a:extLst>
              <a:ext uri="{FF2B5EF4-FFF2-40B4-BE49-F238E27FC236}">
                <a16:creationId xmlns:a16="http://schemas.microsoft.com/office/drawing/2014/main" id="{3D2F5F31-9424-16B0-1100-839D9D3141F5}"/>
              </a:ext>
            </a:extLst>
          </p:cNvPr>
          <p:cNvSpPr/>
          <p:nvPr/>
        </p:nvSpPr>
        <p:spPr>
          <a:xfrm>
            <a:off x="722376" y="900000"/>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本文主要讲述了大学咖啡馆员工凯瑟琳·墨菲用极具感染力的笑容和优质的服务温暖顾客的故事。</a:t>
            </a:r>
            <a:endParaRPr lang="en-US" altLang="zh-CN" sz="2000" dirty="0"/>
          </a:p>
        </p:txBody>
      </p:sp>
    </p:spTree>
    <p:extLst>
      <p:ext uri="{BB962C8B-B14F-4D97-AF65-F5344CB8AC3E}">
        <p14:creationId xmlns:p14="http://schemas.microsoft.com/office/powerpoint/2010/main" val="11412225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B_7_BD.174_1#8c11e5a9d?vja=1&amp;pid=58078773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75_1#8c11e5a9d.blank?vja=1&amp;pid=580787736&amp;color=0,0,0&amp;vpa=83&amp;vtp=1"/>
          <p:cNvSpPr/>
          <p:nvPr/>
        </p:nvSpPr>
        <p:spPr>
          <a:xfrm>
            <a:off x="1036701" y="858013"/>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4" name="QB_7_AS.176_1#8c11e5a9d?vja=1&amp;pid=580787736&amp;color=0,0,0&amp;vtp=1"/>
          <p:cNvSpPr/>
          <p:nvPr/>
        </p:nvSpPr>
        <p:spPr>
          <a:xfrm>
            <a:off x="722376" y="1315847"/>
            <a:ext cx="10753344" cy="3056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College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more.”可知，大学咖啡馆不仅能满足这些需求，还能带来更多，设空处应承接上文，介绍咖啡馆除了能够提供饮品和休息场所外还具备的额外的价值。E项中的serve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drinks呼应上文中的has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that，serves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smiles呼应上文中的and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more，指出该咖啡馆除了供应饮品，还能给人带来精神上的积极感受，符合语境。故选E项。</a:t>
            </a:r>
            <a:endParaRPr lang="en-US" altLang="zh-CN" sz="2200" dirty="0"/>
          </a:p>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易错警示</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本题易误选A项。文章开头引出大学咖啡馆，学生可能在看到A项后误以为设空处继续介绍大学咖啡馆的经营时间。但结合语境可知，此处的重点应是介绍咖啡馆具备的额外价值，而A项单纯陈述其关门时间，和上文体现的咖啡馆具有特别之处的语义完全不相关，在语境和逻辑上无法衔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B_7_BD.177_1#226b4a638?vja=1&amp;pid=58078773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78_1#226b4a638.blank?vja=1&amp;pid=580787736&amp;color=0,0,0&amp;vpa=84&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B_7_AS.179_1#226b4a638?vja=1&amp;pid=580787736&amp;color=0,0,0&amp;vtp=1"/>
          <p:cNvSpPr/>
          <p:nvPr/>
        </p:nvSpPr>
        <p:spPr>
          <a:xfrm>
            <a:off x="722376" y="1315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between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machines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drinks.”介绍的是凯瑟琳·墨菲收到订单后制作饮品的过程；下文“As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customer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grabs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drink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smiles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says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介绍的是顾客接过饮品后墨菲与其交流的过程。由此可推知，设空处应体现一个能衔接“制作饮品”到“递上饮品并和顾客交流”的环节。D项承上启下，体现了“制作饮品——大声呼唤顾客的名字——递上饮品并和顾客交流”的工作流程，符合语境。故选D项。</a:t>
            </a:r>
            <a:endParaRPr lang="en-US" altLang="zh-CN" sz="2200" dirty="0"/>
          </a:p>
        </p:txBody>
      </p:sp>
      <p:sp>
        <p:nvSpPr>
          <p:cNvPr id="5" name="QB_7_BD.180_1#f27d3f6cc?vja=1&amp;pid=580787736&amp;color=0,0,0&amp;vtp=1"/>
          <p:cNvSpPr/>
          <p:nvPr/>
        </p:nvSpPr>
        <p:spPr>
          <a:xfrm>
            <a:off x="722376" y="3266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181_1#f27d3f6cc.blank?vja=1&amp;pid=580787736&amp;color=0,0,0&amp;vpa=85&amp;vtp=1"/>
          <p:cNvSpPr/>
          <p:nvPr/>
        </p:nvSpPr>
        <p:spPr>
          <a:xfrm>
            <a:off x="1036701" y="3227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B_7_AS.182_1#f27d3f6cc?vja=1&amp;pid=580787736&amp;color=0,0,0&amp;vtp=1"/>
          <p:cNvSpPr/>
          <p:nvPr/>
        </p:nvSpPr>
        <p:spPr>
          <a:xfrm>
            <a:off x="722376" y="36907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根据上文“Murphy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quarter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five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time.”可知，凯瑟琳·墨菲习惯早起去咖啡馆工作；下文“I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because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coffee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”解释了凯瑟琳·墨菲早起工作这一行为的原因。由此可推知，设空处应与她早起上班这一行为有关。C项中的arrives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early体现了早起上班的结果，serve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students与下文的make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coffee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students相呼应，符合语境。故选C项。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B_7_BD.183_1#d9a9208f0?vja=1&amp;pid=58078773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84_1#d9a9208f0.blank?vja=1&amp;pid=580787736&amp;color=0,0,0&amp;vpa=86&amp;vtp=1"/>
          <p:cNvSpPr/>
          <p:nvPr/>
        </p:nvSpPr>
        <p:spPr>
          <a:xfrm>
            <a:off x="1049401" y="858013"/>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B_7_AS.185_1#d9a9208f0?vja=1&amp;pid=580787736&amp;color=0,0,0&amp;vtp=1"/>
          <p:cNvSpPr/>
          <p:nvPr/>
        </p:nvSpPr>
        <p:spPr>
          <a:xfrm>
            <a:off x="722376" y="1315847"/>
            <a:ext cx="10753344" cy="2675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smile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contagious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better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可知，凯瑟琳·墨菲的微笑有感染力，能让学生度过更美好的一天。设空处前一句指出学生乔安娜·赖特每周至少六天去咖啡馆；根据设空处后一句赖特的表述可知，凯瑟琳·墨菲的微笑让她心情愉悦。由此可推知，设空处应为过渡句，体现她常去咖啡馆对自己的积极意义，同时为后文作铺垫，聚焦咖啡馆员工凯瑟琳·墨菲的笑容带来的情感价值。F项中的star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good与下文的puts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cheerful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mood呼应，her指代上文中的Joanna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Wright，逻辑连贯，符合语境。故选F项。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P_6_BD#14ed49544?vja=1&amp;pid=2a52d6630&amp;color=0,0,0&amp;vtp=1&amp;bt=1"/>
          <p:cNvSpPr/>
          <p:nvPr/>
        </p:nvSpPr>
        <p:spPr>
          <a:xfrm>
            <a:off x="722376" y="896112"/>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1.I</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always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encourage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him</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take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（act）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get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over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these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difficulties.</a:t>
            </a:r>
            <a:endParaRPr lang="en-US" altLang="zh-CN" sz="2000" dirty="0"/>
          </a:p>
        </p:txBody>
      </p:sp>
      <p:sp>
        <p:nvSpPr>
          <p:cNvPr id="4" name="QB_6_AN.2_1#14ed49544.blank?vja=1&amp;pid=2a52d6630&amp;color=0,0,0&amp;vpa=1&amp;vtp=1"/>
          <p:cNvSpPr/>
          <p:nvPr/>
        </p:nvSpPr>
        <p:spPr>
          <a:xfrm>
            <a:off x="4605401" y="1239012"/>
            <a:ext cx="676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action</a:t>
            </a:r>
            <a:endParaRPr lang="en-US" altLang="zh-CN" sz="2000" dirty="0"/>
          </a:p>
        </p:txBody>
      </p:sp>
      <p:sp>
        <p:nvSpPr>
          <p:cNvPr id="5" name="QB_6_AS.3_1#642ea8053?vja=1&amp;pid=2a52d6630&amp;color=0,0,0&amp;vtp=1"/>
          <p:cNvSpPr/>
          <p:nvPr/>
        </p:nvSpPr>
        <p:spPr>
          <a:xfrm>
            <a:off x="722376" y="1696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句意为：我总是鼓励他采取行动克服这些困难。take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action为固定搭配，意为“采取行动”，注意此处action表示“行动”，为不可数名词。</a:t>
            </a:r>
            <a:endParaRPr lang="en-US" altLang="zh-CN" sz="2200" dirty="0"/>
          </a:p>
        </p:txBody>
      </p:sp>
      <p:sp>
        <p:nvSpPr>
          <p:cNvPr id="6" name="QB_6_BD.4_1#eb0a8a89b?vja=1&amp;pid=2a52d6630&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（ambition）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p:txBody>
      </p:sp>
      <p:sp>
        <p:nvSpPr>
          <p:cNvPr id="7" name="QB_6_AN.5_1#eb0a8a89b.blank?vja=1&amp;pid=2a52d6630&amp;color=0,0,0&amp;vpa=2&amp;vtp=1"/>
          <p:cNvSpPr/>
          <p:nvPr/>
        </p:nvSpPr>
        <p:spPr>
          <a:xfrm>
            <a:off x="1774889" y="2465959"/>
            <a:ext cx="1055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ambitious</a:t>
            </a:r>
            <a:endParaRPr lang="en-US" altLang="zh-CN" sz="2000" dirty="0"/>
          </a:p>
        </p:txBody>
      </p:sp>
      <p:sp>
        <p:nvSpPr>
          <p:cNvPr id="8" name="QB_6_AS.6_1#eb0a8a89b?vja=1&amp;pid=2a52d6630&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句意为：作为一位有抱负的领导者，他想带领当地人过上幸福的生活。设空处修饰名词leader，作定语，意为“有抱负的”，应填形容词ambitious。故填ambitious。</a:t>
            </a:r>
            <a:endParaRPr lang="en-US" altLang="zh-CN" sz="2200" dirty="0"/>
          </a:p>
        </p:txBody>
      </p:sp>
      <p:sp>
        <p:nvSpPr>
          <p:cNvPr id="9" name="QB_6_BD.7_1#9b61e0df7?vja=1&amp;pid=2a52d6630&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exhibition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（ultimate）,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life-affirming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endParaRPr lang="en-US" altLang="zh-CN" sz="2000" dirty="0"/>
          </a:p>
        </p:txBody>
      </p:sp>
      <p:sp>
        <p:nvSpPr>
          <p:cNvPr id="10" name="QB_6_AN.8_1#9b61e0df7.blank?vja=1&amp;pid=2a52d6630&amp;color=0,0,0&amp;vpa=3&amp;vtp=1"/>
          <p:cNvSpPr/>
          <p:nvPr/>
        </p:nvSpPr>
        <p:spPr>
          <a:xfrm>
            <a:off x="4994339" y="3685159"/>
            <a:ext cx="10826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ultimately</a:t>
            </a:r>
            <a:endParaRPr lang="en-US" altLang="zh-CN" sz="2000" dirty="0"/>
          </a:p>
        </p:txBody>
      </p:sp>
      <p:sp>
        <p:nvSpPr>
          <p:cNvPr id="11" name="QB_6_AS.9_1#9b61e0df7?vja=1&amp;pid=2a52d6630&amp;color=0,0,0&amp;vtp=1"/>
          <p:cNvSpPr/>
          <p:nvPr/>
        </p:nvSpPr>
        <p:spPr>
          <a:xfrm>
            <a:off x="722376" y="4160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句意为：这个展览是一次不但令人愉快，而且归根到底还鼓舞人心的体验。分析句子结构可知，设空处应填副词作状语，修饰形容词life-affirming。故填ultimately。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B_7_BD.186_1#1a0015b68?vja=1&amp;pid=58078773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87_1#1a0015b68.blank?vja=1&amp;pid=580787736&amp;color=0,0,0&amp;vpa=87&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4" name="QB_7_AS.188_1#1a0015b68?vja=1&amp;pid=580787736&amp;color=0,0,0&amp;vtp=1"/>
          <p:cNvSpPr/>
          <p:nvPr/>
        </p:nvSpPr>
        <p:spPr>
          <a:xfrm>
            <a:off x="722376" y="1315847"/>
            <a:ext cx="10753344" cy="2294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enjoy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cafe可知，墨菲喜欢在咖啡馆工作；再根据下文“She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intention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continuing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loves.”可知，墨菲想一直待在咖啡馆做自己热爱的事情。G项中的has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served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17</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years用具体工作年限体现她对咖啡馆的长期投入，呼应上文的enjoy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cafe；can’t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imagine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anywhere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else与下文的has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intention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staying形成递进关系，说明墨菲视咖啡馆为唯一选择，逻辑衔接紧密，符合语境。故选G项。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pic>
        <p:nvPicPr>
          <p:cNvPr id="2" name="P_6_BD#77f5fec35?vja=1&amp;pid=69de5fd90&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77f5fec35?vja=1&amp;pid=69de5fd90&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77f5fec35?vja=1&amp;pid=69de5fd90&amp;color=0,0,0&amp;vtp=1"/>
          <p:cNvSpPr/>
          <p:nvPr/>
        </p:nvSpPr>
        <p:spPr>
          <a:xfrm>
            <a:off x="722377" y="1737184"/>
            <a:ext cx="10749631" cy="4157853"/>
          </a:xfrm>
          <a:prstGeom prst="rect">
            <a:avLst/>
          </a:prstGeom>
          <a:noFill/>
          <a:ln/>
        </p:spPr>
        <p:txBody>
          <a:bodyPr wrap="square" lIns="0" tIns="0" rIns="0" bIns="0" rtlCol="0" anchor="t"/>
          <a:lstStyle/>
          <a:p>
            <a:pPr algn="l">
              <a:lnSpc>
                <a:spcPct val="125000"/>
              </a:lnSpc>
            </a:pPr>
            <a:r>
              <a:rPr lang="en-US" altLang="zh-CN" sz="100" b="0" i="0" kern="0" spc="-99900" dirty="0">
                <a:solidFill>
                  <a:srgbClr val="FFFFFF"/>
                </a:solidFill>
                <a:latin typeface="Times New Roman" pitchFamily="34" charset="0"/>
                <a:ea typeface="微软雅黑" pitchFamily="34" charset="-122"/>
                <a:cs typeface="Times New Roman" pitchFamily="34" charset="-120"/>
              </a:rPr>
              <a:t>&amp;</a:t>
            </a:r>
            <a:r>
              <a:rPr lang="en-US" altLang="zh-CN" sz="100" b="0" i="0" kern="0" spc="-99900">
                <a:solidFill>
                  <a:srgbClr val="FFFFFF"/>
                </a:solidFill>
                <a:latin typeface="Times New Roman" pitchFamily="34" charset="0"/>
                <a:ea typeface="微软雅黑" pitchFamily="34" charset="-122"/>
                <a:cs typeface="Times New Roman" pitchFamily="34" charset="-120"/>
              </a:rPr>
              <a:t>1&amp;</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核心词汇</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1.grab</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.&amp;</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.抓住</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.吃，喝</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2.get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way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妨碍，阻碍</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3.genuine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.真诚的，真正的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&amp;2&amp;</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进阶词汇</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1.unsung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.未被颂扬的；无名的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2.pick-me-up</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.提神物品</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3.back</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forth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来回地</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4.put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sb</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cheerful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mood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使某人心情愉悦</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5.have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every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intention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doing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sth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一心想做某事</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6.call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out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大声呼叫</a:t>
            </a:r>
            <a:endParaRPr lang="en-US" altLang="zh-CN" sz="100" dirty="0"/>
          </a:p>
        </p:txBody>
      </p:sp>
      <p:pic>
        <p:nvPicPr>
          <p:cNvPr id="6" name="P_6_BD#77f5fec35?vja=1&amp;pid=69de5fd90&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3387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C_4#6c138e513.fixed?vja=1&amp;pid=0b38a638f&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02</a:t>
            </a:r>
            <a:endParaRPr lang="en-US" altLang="zh-CN" sz="7200" dirty="0"/>
          </a:p>
        </p:txBody>
      </p:sp>
      <p:sp>
        <p:nvSpPr>
          <p:cNvPr id="3" name="C_4#6c138e513.fixed?vja=1&amp;pid=0b38a638f&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Ⅱ</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Using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language—Presenting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6c138e513.fixed?vja=1&amp;pid=0b38a638f&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6c138e513.fixed?vja=1&amp;pid=0b38a638f&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P_6_BD#82883ed30?vja=1&amp;pid=f4d23c41b&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algn="just"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1.We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encourage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all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students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teaching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because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their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great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importance.（participate）</a:t>
            </a:r>
            <a:endParaRPr lang="en-US" altLang="zh-CN" sz="2000" dirty="0"/>
          </a:p>
        </p:txBody>
      </p:sp>
      <p:sp>
        <p:nvSpPr>
          <p:cNvPr id="4" name="QB_6_AN.190_1#82883ed30.blank?vja=1&amp;pid=f4d23c41b&amp;color=0,0,0&amp;vpa=88&amp;vtp=1"/>
          <p:cNvSpPr/>
          <p:nvPr/>
        </p:nvSpPr>
        <p:spPr>
          <a:xfrm>
            <a:off x="4511167" y="1226312"/>
            <a:ext cx="14493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participate</a:t>
            </a:r>
            <a:endParaRPr lang="en-US" altLang="zh-CN" sz="2000" dirty="0"/>
          </a:p>
        </p:txBody>
      </p:sp>
      <p:sp>
        <p:nvSpPr>
          <p:cNvPr id="5" name="QB_6_AN.191_1#82883ed30.blank?vja=1&amp;pid=f4d23c41b&amp;color=0,0,0&amp;vpa=89&amp;vtp=1"/>
          <p:cNvSpPr/>
          <p:nvPr/>
        </p:nvSpPr>
        <p:spPr>
          <a:xfrm>
            <a:off x="9703689" y="1226312"/>
            <a:ext cx="13366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participation</a:t>
            </a:r>
            <a:endParaRPr lang="en-US" altLang="zh-CN" sz="2000" dirty="0"/>
          </a:p>
        </p:txBody>
      </p:sp>
      <p:sp>
        <p:nvSpPr>
          <p:cNvPr id="6" name="QB_6_AS.192_1#0973c8adf?vja=1&amp;pid=f4d23c41b&amp;color=0,0,0&amp;vtp=1"/>
          <p:cNvSpPr/>
          <p:nvPr/>
        </p:nvSpPr>
        <p:spPr>
          <a:xfrm>
            <a:off x="722376" y="2077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句意为：我们鼓励所有的学生参与教学，因为他们的参与是非常重要的。encourage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sth为固定短语，表示“鼓励某人做某事”，故第一空应填to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participate；第二空在从句中作主语，空前有形容词性物主代词their修饰，应用名词形式，故填participation。</a:t>
            </a:r>
            <a:endParaRPr lang="en-US" altLang="zh-CN" sz="2200" dirty="0"/>
          </a:p>
        </p:txBody>
      </p:sp>
      <p:sp>
        <p:nvSpPr>
          <p:cNvPr id="7" name="QB_6_BD.193_1#d890a21d3?vja=1&amp;pid=f4d23c41b&amp;color=0,0,0&amp;vtp=1"/>
          <p:cNvSpPr/>
          <p:nvPr/>
        </p:nvSpPr>
        <p:spPr>
          <a:xfrm>
            <a:off x="722376" y="3266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candidates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great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（fluent）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English.</a:t>
            </a:r>
            <a:endParaRPr lang="en-US" altLang="zh-CN" sz="2000" dirty="0"/>
          </a:p>
        </p:txBody>
      </p:sp>
      <p:sp>
        <p:nvSpPr>
          <p:cNvPr id="8" name="QB_6_AN.194_1#d890a21d3.blank?vja=1&amp;pid=f4d23c41b&amp;color=0,0,0&amp;vpa=90&amp;vtp=1"/>
          <p:cNvSpPr/>
          <p:nvPr/>
        </p:nvSpPr>
        <p:spPr>
          <a:xfrm>
            <a:off x="7451789" y="3215259"/>
            <a:ext cx="817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fluency</a:t>
            </a:r>
            <a:endParaRPr lang="en-US" altLang="zh-CN" sz="2000" dirty="0"/>
          </a:p>
        </p:txBody>
      </p:sp>
      <p:sp>
        <p:nvSpPr>
          <p:cNvPr id="9" name="QB_6_AS.195_1#d890a21d3?vja=1&amp;pid=f4d23c41b&amp;color=0,0,0&amp;vtp=1"/>
          <p:cNvSpPr/>
          <p:nvPr/>
        </p:nvSpPr>
        <p:spPr>
          <a:xfrm>
            <a:off x="722376" y="3690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句意为：这个男孩因其流利的英语而在所有候选人中脱颖而出。设空处在介词for后作宾语，且其前有his及形容词great修饰，应填名词。故填fluency。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8" grpId="0" build="p" animBg="1"/>
      <p:bldP spid="9"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B_6_BD.196_1#f1837eca5?vja=1&amp;pid=f4d23c41b&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attracted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its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elements.</a:t>
            </a:r>
            <a:endParaRPr lang="en-US" altLang="zh-CN" sz="2000" dirty="0"/>
          </a:p>
        </p:txBody>
      </p:sp>
      <p:sp>
        <p:nvSpPr>
          <p:cNvPr id="3" name="QB_6_AN.197_1#f1837eca5.blank?vja=1&amp;pid=f4d23c41b&amp;color=0,0,0&amp;vpa=91&amp;vtp=1"/>
          <p:cNvSpPr/>
          <p:nvPr/>
        </p:nvSpPr>
        <p:spPr>
          <a:xfrm>
            <a:off x="7527671" y="858013"/>
            <a:ext cx="844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mixture</a:t>
            </a:r>
            <a:endParaRPr lang="en-US" altLang="zh-CN" sz="2000" dirty="0"/>
          </a:p>
        </p:txBody>
      </p:sp>
      <p:sp>
        <p:nvSpPr>
          <p:cNvPr id="4" name="QB_6_AS.198_1#f1837eca5?vja=1&amp;pid=f4d23c41b&amp;color=0,0,0&amp;vtp=1"/>
          <p:cNvSpPr/>
          <p:nvPr/>
        </p:nvSpPr>
        <p:spPr>
          <a:xfrm>
            <a:off x="722376" y="1696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句意为：由于结合了现代和传统中国元素，这件作品吸引了很多关注。根据空前的形容词性物主代词its及空后的of可知，设空处应该用名词形式作宾语，表示“结合体”，此时为可数名词，常用单数。故填mixture。</a:t>
            </a:r>
            <a:endParaRPr lang="en-US" altLang="zh-CN" sz="2200" dirty="0"/>
          </a:p>
        </p:txBody>
      </p:sp>
      <p:sp>
        <p:nvSpPr>
          <p:cNvPr id="5" name="QB_6_BD.199_1#fdd70d7d7?vja=1&amp;pid=f4d23c41b&amp;color=0,0,0&amp;vtp=1"/>
          <p:cNvSpPr/>
          <p:nvPr/>
        </p:nvSpPr>
        <p:spPr>
          <a:xfrm>
            <a:off x="722376" y="2887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basket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favourite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food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（sincere）.</a:t>
            </a:r>
            <a:endParaRPr lang="en-US" altLang="zh-CN" sz="2000" dirty="0"/>
          </a:p>
        </p:txBody>
      </p:sp>
      <p:sp>
        <p:nvSpPr>
          <p:cNvPr id="6" name="QB_6_AN.200_1#fdd70d7d7.blank?vja=1&amp;pid=f4d23c41b&amp;color=0,0,0&amp;vpa=92&amp;vtp=1"/>
          <p:cNvSpPr/>
          <p:nvPr/>
        </p:nvSpPr>
        <p:spPr>
          <a:xfrm>
            <a:off x="3006789" y="3217545"/>
            <a:ext cx="971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sincerely</a:t>
            </a:r>
            <a:endParaRPr lang="en-US" altLang="zh-CN" sz="2000" dirty="0"/>
          </a:p>
        </p:txBody>
      </p:sp>
      <p:sp>
        <p:nvSpPr>
          <p:cNvPr id="7" name="QB_6_AS.201_1#fdd70d7d7?vja=1&amp;pid=f4d23c41b&amp;color=0,0,0&amp;vtp=1"/>
          <p:cNvSpPr/>
          <p:nvPr/>
        </p:nvSpPr>
        <p:spPr>
          <a:xfrm>
            <a:off x="722376" y="3690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句意为：你可以亲手为他们送上一个特别的礼物篮，里面装满他们喜欢的东西，或者真诚地请他们吃他们最喜欢的食物。设空处修饰动词treat，作状语，应用副词。故填sincerely。</a:t>
            </a:r>
            <a:endParaRPr lang="en-US" altLang="zh-CN" sz="2200" dirty="0"/>
          </a:p>
        </p:txBody>
      </p:sp>
      <p:sp>
        <p:nvSpPr>
          <p:cNvPr id="8" name="QB_6_BD.202_1#c4e673a1d?vja=1&amp;pid=f4d23c41b&amp;color=0,0,0&amp;vtp=1"/>
          <p:cNvSpPr/>
          <p:nvPr/>
        </p:nvSpPr>
        <p:spPr>
          <a:xfrm>
            <a:off x="722376" y="45002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reminds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no</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（circumstance）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endParaRPr lang="en-US" altLang="zh-CN" sz="2000" dirty="0"/>
          </a:p>
        </p:txBody>
      </p:sp>
      <p:sp>
        <p:nvSpPr>
          <p:cNvPr id="9" name="QB_6_AN.203_1#c4e673a1d.blank?vja=1&amp;pid=f4d23c41b&amp;color=0,0,0&amp;vpa=93&amp;vtp=1"/>
          <p:cNvSpPr/>
          <p:nvPr/>
        </p:nvSpPr>
        <p:spPr>
          <a:xfrm>
            <a:off x="6261291" y="4462145"/>
            <a:ext cx="14922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circumstances</a:t>
            </a:r>
            <a:endParaRPr lang="en-US" altLang="zh-CN" sz="2000" dirty="0"/>
          </a:p>
        </p:txBody>
      </p:sp>
      <p:sp>
        <p:nvSpPr>
          <p:cNvPr id="10" name="QB_6_AS.204_1#c4e673a1d?vja=1&amp;pid=f4d23c41b&amp;color=0,0,0&amp;vtp=1"/>
          <p:cNvSpPr/>
          <p:nvPr/>
        </p:nvSpPr>
        <p:spPr>
          <a:xfrm>
            <a:off x="722376" y="5303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句意为：我的老师总是提醒我，一旦我设定了我的学习目标，在任何情况下都不应该放弃它们。under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circumstances为固定表达，意为“无论如何都不”。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B_6_BD.205_1#a7aa0951a?vja=1&amp;pid=f4d23c41b&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undertaken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a:t>
            </a:r>
            <a:endParaRPr lang="en-US" altLang="zh-CN" sz="2000" dirty="0"/>
          </a:p>
        </p:txBody>
      </p:sp>
      <p:sp>
        <p:nvSpPr>
          <p:cNvPr id="3" name="QB_6_AN.206_1#a7aa0951a.blank?vja=1&amp;pid=f4d23c41b&amp;color=0,0,0&amp;vpa=94&amp;vtp=1"/>
          <p:cNvSpPr/>
          <p:nvPr/>
        </p:nvSpPr>
        <p:spPr>
          <a:xfrm>
            <a:off x="5112512" y="845313"/>
            <a:ext cx="15494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most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complex</a:t>
            </a:r>
            <a:endParaRPr lang="en-US" altLang="zh-CN" sz="2000" dirty="0"/>
          </a:p>
        </p:txBody>
      </p:sp>
      <p:sp>
        <p:nvSpPr>
          <p:cNvPr id="4" name="QB_6_AS.207_1#a7aa0951a?vja=1&amp;pid=f4d23c41b&amp;color=0,0,0&amp;vtp=1"/>
          <p:cNvSpPr/>
          <p:nvPr/>
        </p:nvSpPr>
        <p:spPr>
          <a:xfrm>
            <a:off x="722376" y="1696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句意为：该任务是迄今为止中国太空计划中最复杂的任务之一。“one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of+the+形容词最高级+可数名词复数”为固定结构，意为“最</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之一”；complex的最高级形式为most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complex。故填most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complex。</a:t>
            </a:r>
            <a:endParaRPr lang="en-US" altLang="zh-CN" sz="2200" dirty="0"/>
          </a:p>
        </p:txBody>
      </p:sp>
      <p:sp>
        <p:nvSpPr>
          <p:cNvPr id="5" name="QB_6_BD.208_1#5c01515d5?vja=1&amp;pid=f4d23c41b&amp;color=0,0,0&amp;vtp=1"/>
          <p:cNvSpPr/>
          <p:nvPr/>
        </p:nvSpPr>
        <p:spPr>
          <a:xfrm>
            <a:off x="722376" y="28779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jogging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arise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oxygen.</a:t>
            </a:r>
            <a:endParaRPr lang="en-US" altLang="zh-CN" sz="2000" dirty="0"/>
          </a:p>
        </p:txBody>
      </p:sp>
      <p:sp>
        <p:nvSpPr>
          <p:cNvPr id="6" name="QB_6_AN.209_1#5c01515d5.blank?vja=1&amp;pid=f4d23c41b&amp;color=0,0,0&amp;vpa=95&amp;vtp=1"/>
          <p:cNvSpPr/>
          <p:nvPr/>
        </p:nvSpPr>
        <p:spPr>
          <a:xfrm>
            <a:off x="10350246" y="2839847"/>
            <a:ext cx="549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from</a:t>
            </a:r>
            <a:endParaRPr lang="en-US" altLang="zh-CN" sz="2000" dirty="0"/>
          </a:p>
        </p:txBody>
      </p:sp>
      <p:sp>
        <p:nvSpPr>
          <p:cNvPr id="7" name="QB_6_AS.210_1#5c01515d5?vja=1&amp;pid=f4d23c41b&amp;color=0,0,0&amp;vtp=1"/>
          <p:cNvSpPr/>
          <p:nvPr/>
        </p:nvSpPr>
        <p:spPr>
          <a:xfrm>
            <a:off x="722376" y="36780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句意为：越来越多的人在早上慢跑，因为空气中富含氧气，对健康有益。arise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from意为“由</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引起，由</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产生”。</a:t>
            </a:r>
            <a:endParaRPr lang="en-US" altLang="zh-CN" sz="2200" dirty="0"/>
          </a:p>
        </p:txBody>
      </p:sp>
      <p:sp>
        <p:nvSpPr>
          <p:cNvPr id="8" name="QB_6_BD.211_1#e1812d0e7?vja=1&amp;pid=f4d23c41b&amp;color=0,0,0&amp;vtp=1"/>
          <p:cNvSpPr/>
          <p:nvPr/>
        </p:nvSpPr>
        <p:spPr>
          <a:xfrm>
            <a:off x="722376" y="44725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face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basis—be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endParaRPr lang="en-US" altLang="zh-CN" sz="2000" dirty="0"/>
          </a:p>
        </p:txBody>
      </p:sp>
      <p:sp>
        <p:nvSpPr>
          <p:cNvPr id="9" name="QB_6_AN.212_1#e1812d0e7.blank?vja=1&amp;pid=f4d23c41b&amp;color=0,0,0&amp;vpa=96&amp;vtp=1"/>
          <p:cNvSpPr/>
          <p:nvPr/>
        </p:nvSpPr>
        <p:spPr>
          <a:xfrm>
            <a:off x="5561076" y="4434459"/>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on</a:t>
            </a:r>
            <a:endParaRPr lang="en-US" altLang="zh-CN" sz="2000" dirty="0"/>
          </a:p>
        </p:txBody>
      </p:sp>
      <p:sp>
        <p:nvSpPr>
          <p:cNvPr id="10" name="QB_6_AS.213_1#e1812d0e7?vja=1&amp;pid=f4d23c41b&amp;color=0,0,0&amp;vtp=1"/>
          <p:cNvSpPr/>
          <p:nvPr/>
        </p:nvSpPr>
        <p:spPr>
          <a:xfrm>
            <a:off x="722376" y="48972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句意为:压力是我们大多数人每天都要面对的事情——不管是在工作中还是在家里。on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daily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basis为固定搭配，意为“每天”。</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B_6_BD.214_1#2812a4e0e?vja=1&amp;pid=f4d23c41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turned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salesgirl.</a:t>
            </a:r>
            <a:endParaRPr lang="en-US" altLang="zh-CN" sz="2000" dirty="0"/>
          </a:p>
        </p:txBody>
      </p:sp>
      <p:sp>
        <p:nvSpPr>
          <p:cNvPr id="3" name="QB_6_AN.215_1#2812a4e0e.blank?vja=1&amp;pid=f4d23c41b&amp;color=0,0,0&amp;vpa=97&amp;vtp=1"/>
          <p:cNvSpPr/>
          <p:nvPr/>
        </p:nvSpPr>
        <p:spPr>
          <a:xfrm>
            <a:off x="2765489" y="858013"/>
            <a:ext cx="622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down</a:t>
            </a:r>
            <a:endParaRPr lang="en-US" altLang="zh-CN" sz="2000" dirty="0"/>
          </a:p>
        </p:txBody>
      </p:sp>
      <p:sp>
        <p:nvSpPr>
          <p:cNvPr id="4" name="QB_6_AS.216_1#2812a4e0e?vja=1&amp;pid=f4d23c41b&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句意为：在得到第一份售货员的工作之前，她被拒绝了好几次。turn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down为固定搭配，意为“拒绝”，此处为其被动语态。故填down。</a:t>
            </a:r>
            <a:endParaRPr lang="en-US" altLang="zh-CN" sz="2200" dirty="0"/>
          </a:p>
        </p:txBody>
      </p:sp>
      <p:sp>
        <p:nvSpPr>
          <p:cNvPr id="5" name="QB_6_BD.217_1#5dedf2b0d?vja=1&amp;pid=f4d23c41b&amp;color=0,0,0&amp;vtp=1"/>
          <p:cNvSpPr/>
          <p:nvPr/>
        </p:nvSpPr>
        <p:spPr>
          <a:xfrm>
            <a:off x="722376" y="2125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10.Disagreement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you</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disagree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respectfully.</a:t>
            </a:r>
            <a:endParaRPr lang="en-US" altLang="zh-CN" sz="2000" dirty="0"/>
          </a:p>
        </p:txBody>
      </p:sp>
      <p:sp>
        <p:nvSpPr>
          <p:cNvPr id="6" name="QB_6_AN.218_1#5dedf2b0d.blank?vja=1&amp;pid=f4d23c41b&amp;color=0,0,0&amp;vpa=98&amp;vtp=1"/>
          <p:cNvSpPr/>
          <p:nvPr/>
        </p:nvSpPr>
        <p:spPr>
          <a:xfrm>
            <a:off x="9329611" y="2087245"/>
            <a:ext cx="887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learn</a:t>
            </a:r>
            <a:endParaRPr lang="en-US" altLang="zh-CN" sz="2000" dirty="0"/>
          </a:p>
        </p:txBody>
      </p:sp>
      <p:sp>
        <p:nvSpPr>
          <p:cNvPr id="7" name="QB_6_AS.219_1#5dedf2b0d?vja=1&amp;pid=f4d23c41b&amp;color=0,0,0&amp;vtp=1"/>
          <p:cNvSpPr/>
          <p:nvPr/>
        </p:nvSpPr>
        <p:spPr>
          <a:xfrm>
            <a:off x="722376" y="2928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句意为：有不同意见是生活中很正常的一部分，学会如何尊重地表达不同意见对你来说很重要。“it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1" dirty="0">
                <a:solidFill>
                  <a:srgbClr val="385723"/>
                </a:solidFill>
                <a:latin typeface="Times New Roman" pitchFamily="34" charset="0"/>
                <a:ea typeface="微软雅黑" pitchFamily="34" charset="-122"/>
                <a:cs typeface="Times New Roman" pitchFamily="34" charset="-120"/>
              </a:rPr>
              <a:t>adj</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sth”为固定句型，意为“对某人来说，做某事是</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learn。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P_6_BD#27b5be54a?vja=1&amp;pid=97039910e&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根据提示补全句子。</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1.约翰喜欢美食和烹饪，下定决心要成为一名优秀的厨师。（mind）</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John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loves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delicious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food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cooking,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 ____ ____ 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excellent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chef.</a:t>
            </a:r>
            <a:endParaRPr lang="en-US" altLang="zh-CN" sz="2000" dirty="0"/>
          </a:p>
        </p:txBody>
      </p:sp>
      <p:sp>
        <p:nvSpPr>
          <p:cNvPr id="4" name="QB_6_AN.221_1#27b5be54a.blank?vja=1&amp;pid=97039910e&amp;color=0,0,0&amp;vpa=99&amp;vtp=1"/>
          <p:cNvSpPr/>
          <p:nvPr/>
        </p:nvSpPr>
        <p:spPr>
          <a:xfrm>
            <a:off x="5692839" y="1620012"/>
            <a:ext cx="704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makes</a:t>
            </a:r>
            <a:endParaRPr lang="en-US" altLang="zh-CN" sz="2000" dirty="0"/>
          </a:p>
        </p:txBody>
      </p:sp>
      <p:sp>
        <p:nvSpPr>
          <p:cNvPr id="5" name="QB_6_AN.222_1#27b5be54a.blank?vja=1&amp;pid=97039910e&amp;color=0,0,0&amp;vpa=100&amp;vtp=1"/>
          <p:cNvSpPr/>
          <p:nvPr/>
        </p:nvSpPr>
        <p:spPr>
          <a:xfrm>
            <a:off x="6708839" y="1607312"/>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up</a:t>
            </a:r>
            <a:endParaRPr lang="en-US" altLang="zh-CN" sz="2000" dirty="0"/>
          </a:p>
        </p:txBody>
      </p:sp>
      <p:sp>
        <p:nvSpPr>
          <p:cNvPr id="6" name="QB_6_AN.223_1#27b5be54a.blank?vja=1&amp;pid=97039910e&amp;color=0,0,0&amp;vpa=101&amp;vtp=1"/>
          <p:cNvSpPr/>
          <p:nvPr/>
        </p:nvSpPr>
        <p:spPr>
          <a:xfrm>
            <a:off x="7331139" y="1620012"/>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his</a:t>
            </a:r>
            <a:endParaRPr lang="en-US" altLang="zh-CN" sz="2000" dirty="0"/>
          </a:p>
        </p:txBody>
      </p:sp>
      <p:sp>
        <p:nvSpPr>
          <p:cNvPr id="7" name="QB_6_AN.224_1#27b5be54a.blank?vja=1&amp;pid=97039910e&amp;color=0,0,0&amp;vpa=102&amp;vtp=1"/>
          <p:cNvSpPr/>
          <p:nvPr/>
        </p:nvSpPr>
        <p:spPr>
          <a:xfrm>
            <a:off x="7978839" y="1620012"/>
            <a:ext cx="577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mind</a:t>
            </a:r>
            <a:endParaRPr lang="en-US" altLang="zh-CN" sz="2000" dirty="0"/>
          </a:p>
        </p:txBody>
      </p:sp>
      <p:sp>
        <p:nvSpPr>
          <p:cNvPr id="8" name="QB_6_BD.225_1#ce07b1562?vja=1&amp;pid=97039910e&amp;color=0,0,0&amp;vtp=1"/>
          <p:cNvSpPr/>
          <p:nvPr/>
        </p:nvSpPr>
        <p:spPr>
          <a:xfrm>
            <a:off x="722376" y="20397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2.学习历史可以让我们了解过去是如何将我们的文化塑造成我们如今所知的模样的。（insight）</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Studying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endParaRPr lang="en-US" altLang="zh-CN" sz="2000" dirty="0"/>
          </a:p>
        </p:txBody>
      </p:sp>
      <p:sp>
        <p:nvSpPr>
          <p:cNvPr id="9" name="QB_6_AN.226_1#ce07b1562.blank?vja=1&amp;pid=97039910e&amp;color=0,0,0&amp;vpa=103&amp;vtp=1"/>
          <p:cNvSpPr/>
          <p:nvPr/>
        </p:nvSpPr>
        <p:spPr>
          <a:xfrm>
            <a:off x="3164205" y="2369947"/>
            <a:ext cx="493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give</a:t>
            </a:r>
            <a:endParaRPr lang="en-US" altLang="zh-CN" sz="2000" dirty="0"/>
          </a:p>
        </p:txBody>
      </p:sp>
      <p:sp>
        <p:nvSpPr>
          <p:cNvPr id="10" name="QB_6_AN.227_1#ce07b1562.blank?vja=1&amp;pid=97039910e&amp;color=0,0,0&amp;vpa=104&amp;vtp=1"/>
          <p:cNvSpPr/>
          <p:nvPr/>
        </p:nvSpPr>
        <p:spPr>
          <a:xfrm>
            <a:off x="3914648" y="2382647"/>
            <a:ext cx="282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us</a:t>
            </a:r>
            <a:endParaRPr lang="en-US" altLang="zh-CN" sz="2000" dirty="0"/>
          </a:p>
        </p:txBody>
      </p:sp>
      <p:sp>
        <p:nvSpPr>
          <p:cNvPr id="11" name="QB_6_AN.228_1#ce07b1562.blank?vja=1&amp;pid=97039910e&amp;color=0,0,0&amp;vpa=105&amp;vtp=1"/>
          <p:cNvSpPr/>
          <p:nvPr/>
        </p:nvSpPr>
        <p:spPr>
          <a:xfrm>
            <a:off x="4474591" y="2369947"/>
            <a:ext cx="1352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insight（s）</a:t>
            </a:r>
            <a:endParaRPr lang="en-US" altLang="zh-CN" sz="2000" dirty="0"/>
          </a:p>
        </p:txBody>
      </p:sp>
      <p:sp>
        <p:nvSpPr>
          <p:cNvPr id="12" name="QB_6_AN.229_1#ce07b1562.blank?vja=1&amp;pid=97039910e&amp;color=0,0,0&amp;vpa=106&amp;vtp=1"/>
          <p:cNvSpPr/>
          <p:nvPr/>
        </p:nvSpPr>
        <p:spPr>
          <a:xfrm>
            <a:off x="6152134" y="2382647"/>
            <a:ext cx="450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into</a:t>
            </a:r>
            <a:endParaRPr lang="en-US" altLang="zh-CN" sz="2000" dirty="0"/>
          </a:p>
        </p:txBody>
      </p:sp>
      <p:sp>
        <p:nvSpPr>
          <p:cNvPr id="13" name="QB_6_BD.230_1#a7695be6d?vja=1&amp;pid=97039910e&amp;color=0,0,0&amp;vtp=1"/>
          <p:cNvSpPr/>
          <p:nvPr/>
        </p:nvSpPr>
        <p:spPr>
          <a:xfrm>
            <a:off x="722376" y="31827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3.因为没有人可以来帮忙，我们别无选择只能自己解决这个问题。</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endParaRPr lang="en-US" altLang="zh-CN" sz="2000" dirty="0"/>
          </a:p>
        </p:txBody>
      </p:sp>
      <p:sp>
        <p:nvSpPr>
          <p:cNvPr id="14" name="QB_6_AN.231_1#a7695be6d.blank?vja=1&amp;pid=97039910e&amp;color=0,0,0&amp;vpa=107&amp;vtp=1"/>
          <p:cNvSpPr/>
          <p:nvPr/>
        </p:nvSpPr>
        <p:spPr>
          <a:xfrm>
            <a:off x="5107051" y="3525647"/>
            <a:ext cx="536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endParaRPr lang="en-US" altLang="zh-CN" sz="2000" dirty="0"/>
          </a:p>
        </p:txBody>
      </p:sp>
      <p:sp>
        <p:nvSpPr>
          <p:cNvPr id="15" name="QB_6_AN.232_1#a7695be6d.blank?vja=1&amp;pid=97039910e&amp;color=0,0,0&amp;vpa=108&amp;vtp=1"/>
          <p:cNvSpPr/>
          <p:nvPr/>
        </p:nvSpPr>
        <p:spPr>
          <a:xfrm>
            <a:off x="5953189" y="3525647"/>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no</a:t>
            </a:r>
            <a:endParaRPr lang="en-US" altLang="zh-CN" sz="2000" dirty="0"/>
          </a:p>
        </p:txBody>
      </p:sp>
      <p:sp>
        <p:nvSpPr>
          <p:cNvPr id="16" name="QB_6_AN.233_1#a7695be6d.blank?vja=1&amp;pid=97039910e&amp;color=0,0,0&amp;vpa=109&amp;vtp=1"/>
          <p:cNvSpPr/>
          <p:nvPr/>
        </p:nvSpPr>
        <p:spPr>
          <a:xfrm>
            <a:off x="6634226" y="3512947"/>
            <a:ext cx="25749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choice/alternative/option</a:t>
            </a:r>
            <a:endParaRPr lang="en-US" altLang="zh-CN" sz="2000" dirty="0"/>
          </a:p>
        </p:txBody>
      </p:sp>
      <p:sp>
        <p:nvSpPr>
          <p:cNvPr id="17" name="QB_6_AN.234_1#a7695be6d.blank?vja=1&amp;pid=97039910e&amp;color=0,0,0&amp;vpa=110&amp;vtp=1"/>
          <p:cNvSpPr/>
          <p:nvPr/>
        </p:nvSpPr>
        <p:spPr>
          <a:xfrm>
            <a:off x="9550464" y="3525647"/>
            <a:ext cx="381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but</a:t>
            </a:r>
            <a:endParaRPr lang="en-US" altLang="zh-CN" sz="2000" dirty="0"/>
          </a:p>
        </p:txBody>
      </p:sp>
      <p:sp>
        <p:nvSpPr>
          <p:cNvPr id="18" name="QB_6_AN.235_1#a7695be6d.blank?vja=1&amp;pid=97039910e&amp;color=0,0,0&amp;vpa=111&amp;vtp=1"/>
          <p:cNvSpPr/>
          <p:nvPr/>
        </p:nvSpPr>
        <p:spPr>
          <a:xfrm>
            <a:off x="10218801" y="3525647"/>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19" name="QB_6_AN.236_1#a7695be6d.blank?vja=1&amp;pid=97039910e&amp;color=0,0,0&amp;vpa=112&amp;vtp=1"/>
          <p:cNvSpPr/>
          <p:nvPr/>
        </p:nvSpPr>
        <p:spPr>
          <a:xfrm>
            <a:off x="10772839" y="3525647"/>
            <a:ext cx="592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solve</a:t>
            </a:r>
            <a:endParaRPr lang="en-US" altLang="zh-CN" sz="2000" dirty="0"/>
          </a:p>
        </p:txBody>
      </p:sp>
      <p:sp>
        <p:nvSpPr>
          <p:cNvPr id="20" name="QB_6_AN.237_1#a7695be6d.blank?vja=1&amp;pid=97039910e&amp;color=0,0,0&amp;vpa=113&amp;vtp=1"/>
          <p:cNvSpPr/>
          <p:nvPr/>
        </p:nvSpPr>
        <p:spPr>
          <a:xfrm>
            <a:off x="808101" y="3906647"/>
            <a:ext cx="801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the/this</a:t>
            </a:r>
            <a:endParaRPr lang="en-US" altLang="zh-CN" sz="2000" dirty="0"/>
          </a:p>
        </p:txBody>
      </p:sp>
      <p:sp>
        <p:nvSpPr>
          <p:cNvPr id="21" name="QB_6_AN.238_1#a7695be6d.blank?vja=1&amp;pid=97039910e&amp;color=0,0,0&amp;vpa=114&amp;vtp=1"/>
          <p:cNvSpPr/>
          <p:nvPr/>
        </p:nvSpPr>
        <p:spPr>
          <a:xfrm>
            <a:off x="1900301" y="3893947"/>
            <a:ext cx="901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problem</a:t>
            </a:r>
            <a:endParaRPr lang="en-US" altLang="zh-CN" sz="2000" dirty="0"/>
          </a:p>
        </p:txBody>
      </p:sp>
      <p:sp>
        <p:nvSpPr>
          <p:cNvPr id="22" name="QB_6_BD.239_1#5689a26ba?vja=1&amp;pid=97039910e&amp;color=0,0,0&amp;vtp=1"/>
          <p:cNvSpPr/>
          <p:nvPr/>
        </p:nvSpPr>
        <p:spPr>
          <a:xfrm>
            <a:off x="722376" y="4325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4.他们通知我，我已经被理想的大学录取了。（admit）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5.如果我们遇到无法处理的情况怎么办?（what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meet）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 ___ ____ ______ _____ ___ 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won’t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able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deal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with?</a:t>
            </a:r>
            <a:endParaRPr lang="en-US" altLang="zh-CN" sz="2000" dirty="0"/>
          </a:p>
        </p:txBody>
      </p:sp>
      <p:sp>
        <p:nvSpPr>
          <p:cNvPr id="23" name="QB_6_AN.240_1#5689a26ba.blank?vja=1&amp;pid=97039910e&amp;color=0,0,0&amp;vpa=115&amp;vtp=1"/>
          <p:cNvSpPr/>
          <p:nvPr/>
        </p:nvSpPr>
        <p:spPr>
          <a:xfrm>
            <a:off x="3405251" y="4668647"/>
            <a:ext cx="141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a:t>
            </a:r>
            <a:endParaRPr lang="en-US" altLang="zh-CN" sz="2000" dirty="0"/>
          </a:p>
        </p:txBody>
      </p:sp>
      <p:sp>
        <p:nvSpPr>
          <p:cNvPr id="24" name="QB_6_AN.241_1#5689a26ba.blank?vja=1&amp;pid=97039910e&amp;color=0,0,0&amp;vpa=116&amp;vtp=1"/>
          <p:cNvSpPr/>
          <p:nvPr/>
        </p:nvSpPr>
        <p:spPr>
          <a:xfrm>
            <a:off x="3837051" y="4668647"/>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endParaRPr lang="en-US" altLang="zh-CN" sz="2000" dirty="0"/>
          </a:p>
        </p:txBody>
      </p:sp>
      <p:sp>
        <p:nvSpPr>
          <p:cNvPr id="25" name="QB_6_AN.242_1#5689a26ba.blank?vja=1&amp;pid=97039910e&amp;color=0,0,0&amp;vpa=117&amp;vtp=1"/>
          <p:cNvSpPr/>
          <p:nvPr/>
        </p:nvSpPr>
        <p:spPr>
          <a:xfrm>
            <a:off x="4535551" y="4668647"/>
            <a:ext cx="536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been</a:t>
            </a:r>
            <a:endParaRPr lang="en-US" altLang="zh-CN" sz="2000" dirty="0"/>
          </a:p>
        </p:txBody>
      </p:sp>
      <p:sp>
        <p:nvSpPr>
          <p:cNvPr id="26" name="QB_6_AN.243_1#5689a26ba.blank?vja=1&amp;pid=97039910e&amp;color=0,0,0&amp;vpa=118&amp;vtp=1"/>
          <p:cNvSpPr/>
          <p:nvPr/>
        </p:nvSpPr>
        <p:spPr>
          <a:xfrm>
            <a:off x="5348351" y="4668647"/>
            <a:ext cx="942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admitted</a:t>
            </a:r>
            <a:endParaRPr lang="en-US" altLang="zh-CN" sz="2000" dirty="0"/>
          </a:p>
        </p:txBody>
      </p:sp>
      <p:sp>
        <p:nvSpPr>
          <p:cNvPr id="27" name="QB_6_AN.244_1#5689a26ba.blank?vja=1&amp;pid=97039910e&amp;color=0,0,0&amp;vpa=119&amp;vtp=1"/>
          <p:cNvSpPr/>
          <p:nvPr/>
        </p:nvSpPr>
        <p:spPr>
          <a:xfrm>
            <a:off x="6605651" y="4668647"/>
            <a:ext cx="717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to/into</a:t>
            </a:r>
            <a:endParaRPr lang="en-US" altLang="zh-CN" sz="2000" dirty="0"/>
          </a:p>
        </p:txBody>
      </p:sp>
      <p:sp>
        <p:nvSpPr>
          <p:cNvPr id="28" name="QB_6_AN.245_1#5689a26ba.blank?vja=1&amp;pid=97039910e&amp;color=0,0,0&amp;vpa=120&amp;vtp=1"/>
          <p:cNvSpPr/>
          <p:nvPr/>
        </p:nvSpPr>
        <p:spPr>
          <a:xfrm>
            <a:off x="7608951" y="4655947"/>
            <a:ext cx="381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my</a:t>
            </a:r>
            <a:endParaRPr lang="en-US" altLang="zh-CN" sz="2000" dirty="0"/>
          </a:p>
        </p:txBody>
      </p:sp>
      <p:sp>
        <p:nvSpPr>
          <p:cNvPr id="29" name="QB_6_AN.246_1#5689a26ba.blank?vja=1&amp;pid=97039910e&amp;color=0,0,0&amp;vpa=121&amp;vtp=1"/>
          <p:cNvSpPr/>
          <p:nvPr/>
        </p:nvSpPr>
        <p:spPr>
          <a:xfrm>
            <a:off x="8243951" y="4668647"/>
            <a:ext cx="12525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ideal/dream</a:t>
            </a:r>
            <a:endParaRPr lang="en-US" altLang="zh-CN" sz="2000" dirty="0"/>
          </a:p>
        </p:txBody>
      </p:sp>
      <p:sp>
        <p:nvSpPr>
          <p:cNvPr id="30" name="QB_6_AN.247_1#5689a26ba.blank?vja=1&amp;pid=97039910e&amp;color=0,0,0&amp;vpa=122&amp;vtp=1"/>
          <p:cNvSpPr/>
          <p:nvPr/>
        </p:nvSpPr>
        <p:spPr>
          <a:xfrm>
            <a:off x="9793351" y="4655947"/>
            <a:ext cx="1069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university</a:t>
            </a:r>
            <a:endParaRPr lang="en-US" altLang="zh-CN" sz="2000" dirty="0"/>
          </a:p>
        </p:txBody>
      </p:sp>
      <p:sp>
        <p:nvSpPr>
          <p:cNvPr id="32" name="QB_6_AN.249_1#5689a26ba.blank?vja=1&amp;pid=97039910e&amp;color=0,0,0&amp;vpa=123&amp;vtp=1"/>
          <p:cNvSpPr/>
          <p:nvPr/>
        </p:nvSpPr>
        <p:spPr>
          <a:xfrm>
            <a:off x="782701" y="5430647"/>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What</a:t>
            </a:r>
            <a:endParaRPr lang="en-US" altLang="zh-CN" sz="2000" dirty="0"/>
          </a:p>
        </p:txBody>
      </p:sp>
      <p:sp>
        <p:nvSpPr>
          <p:cNvPr id="33" name="QB_6_AN.250_1#5689a26ba.blank?vja=1&amp;pid=97039910e&amp;color=0,0,0&amp;vpa=124&amp;vtp=1"/>
          <p:cNvSpPr/>
          <p:nvPr/>
        </p:nvSpPr>
        <p:spPr>
          <a:xfrm>
            <a:off x="1671701" y="5430647"/>
            <a:ext cx="211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if</a:t>
            </a:r>
            <a:endParaRPr lang="en-US" altLang="zh-CN" sz="2000" dirty="0"/>
          </a:p>
        </p:txBody>
      </p:sp>
      <p:sp>
        <p:nvSpPr>
          <p:cNvPr id="34" name="QB_6_AN.251_1#5689a26ba.blank?vja=1&amp;pid=97039910e&amp;color=0,0,0&amp;vpa=125&amp;vtp=1"/>
          <p:cNvSpPr/>
          <p:nvPr/>
        </p:nvSpPr>
        <p:spPr>
          <a:xfrm>
            <a:off x="2179701" y="5430647"/>
            <a:ext cx="354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a:t>
            </a:r>
            <a:endParaRPr lang="en-US" altLang="zh-CN" sz="2000" dirty="0"/>
          </a:p>
        </p:txBody>
      </p:sp>
      <p:sp>
        <p:nvSpPr>
          <p:cNvPr id="35" name="QB_6_AN.252_1#5689a26ba.blank?vja=1&amp;pid=97039910e&amp;color=0,0,0&amp;vpa=126&amp;vtp=1"/>
          <p:cNvSpPr/>
          <p:nvPr/>
        </p:nvSpPr>
        <p:spPr>
          <a:xfrm>
            <a:off x="2840101" y="5430647"/>
            <a:ext cx="549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meet</a:t>
            </a:r>
            <a:endParaRPr lang="en-US" altLang="zh-CN" sz="2000" dirty="0"/>
          </a:p>
        </p:txBody>
      </p:sp>
      <p:sp>
        <p:nvSpPr>
          <p:cNvPr id="36" name="QB_6_AN.253_1#5689a26ba.blank?vja=1&amp;pid=97039910e&amp;color=0,0,0&amp;vpa=127&amp;vtp=1"/>
          <p:cNvSpPr/>
          <p:nvPr/>
        </p:nvSpPr>
        <p:spPr>
          <a:xfrm>
            <a:off x="3691001" y="5430647"/>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37" name="QB_6_AN.254_1#5689a26ba.blank?vja=1&amp;pid=97039910e&amp;color=0,0,0&amp;vpa=128&amp;vtp=1"/>
          <p:cNvSpPr/>
          <p:nvPr/>
        </p:nvSpPr>
        <p:spPr>
          <a:xfrm>
            <a:off x="4491101" y="5430647"/>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38" name="QB_6_AN.255_1#5689a26ba.blank?vja=1&amp;pid=97039910e&amp;color=0,0,0&amp;vpa=129&amp;vtp=1"/>
          <p:cNvSpPr/>
          <p:nvPr/>
        </p:nvSpPr>
        <p:spPr>
          <a:xfrm>
            <a:off x="4999101" y="5430647"/>
            <a:ext cx="928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situation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8">
                                            <p:bg/>
                                          </p:spTgt>
                                        </p:tgtEl>
                                        <p:attrNameLst>
                                          <p:attrName>style.visibility</p:attrName>
                                        </p:attrNameLst>
                                      </p:cBhvr>
                                      <p:to>
                                        <p:strVal val="visible"/>
                                      </p:to>
                                    </p:set>
                                    <p:animEffect transition="in" filter="fade">
                                      <p:cBhvr>
                                        <p:cTn id="175" dur="500"/>
                                        <p:tgtEl>
                                          <p:spTgt spid="28">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8">
                                            <p:txEl>
                                              <p:pRg st="0" end="0"/>
                                            </p:txEl>
                                          </p:spTgt>
                                        </p:tgtEl>
                                        <p:attrNameLst>
                                          <p:attrName>style.visibility</p:attrName>
                                        </p:attrNameLst>
                                      </p:cBhvr>
                                      <p:to>
                                        <p:strVal val="visible"/>
                                      </p:to>
                                    </p:set>
                                    <p:animEffect transition="in" filter="fade">
                                      <p:cBhvr>
                                        <p:cTn id="178" dur="500"/>
                                        <p:tgtEl>
                                          <p:spTgt spid="28">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29">
                                            <p:bg/>
                                          </p:spTgt>
                                        </p:tgtEl>
                                        <p:attrNameLst>
                                          <p:attrName>style.visibility</p:attrName>
                                        </p:attrNameLst>
                                      </p:cBhvr>
                                      <p:to>
                                        <p:strVal val="visible"/>
                                      </p:to>
                                    </p:set>
                                    <p:animEffect transition="in" filter="fade">
                                      <p:cBhvr>
                                        <p:cTn id="183" dur="500"/>
                                        <p:tgtEl>
                                          <p:spTgt spid="29">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29">
                                            <p:txEl>
                                              <p:pRg st="0" end="0"/>
                                            </p:txEl>
                                          </p:spTgt>
                                        </p:tgtEl>
                                        <p:attrNameLst>
                                          <p:attrName>style.visibility</p:attrName>
                                        </p:attrNameLst>
                                      </p:cBhvr>
                                      <p:to>
                                        <p:strVal val="visible"/>
                                      </p:to>
                                    </p:set>
                                    <p:animEffect transition="in" filter="fade">
                                      <p:cBhvr>
                                        <p:cTn id="186" dur="500"/>
                                        <p:tgtEl>
                                          <p:spTgt spid="29">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0">
                                            <p:bg/>
                                          </p:spTgt>
                                        </p:tgtEl>
                                        <p:attrNameLst>
                                          <p:attrName>style.visibility</p:attrName>
                                        </p:attrNameLst>
                                      </p:cBhvr>
                                      <p:to>
                                        <p:strVal val="visible"/>
                                      </p:to>
                                    </p:set>
                                    <p:animEffect transition="in" filter="fade">
                                      <p:cBhvr>
                                        <p:cTn id="191" dur="500"/>
                                        <p:tgtEl>
                                          <p:spTgt spid="30">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0">
                                            <p:txEl>
                                              <p:pRg st="0" end="0"/>
                                            </p:txEl>
                                          </p:spTgt>
                                        </p:tgtEl>
                                        <p:attrNameLst>
                                          <p:attrName>style.visibility</p:attrName>
                                        </p:attrNameLst>
                                      </p:cBhvr>
                                      <p:to>
                                        <p:strVal val="visible"/>
                                      </p:to>
                                    </p:set>
                                    <p:animEffect transition="in" filter="fade">
                                      <p:cBhvr>
                                        <p:cTn id="194" dur="500"/>
                                        <p:tgtEl>
                                          <p:spTgt spid="30">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2">
                                            <p:bg/>
                                          </p:spTgt>
                                        </p:tgtEl>
                                        <p:attrNameLst>
                                          <p:attrName>style.visibility</p:attrName>
                                        </p:attrNameLst>
                                      </p:cBhvr>
                                      <p:to>
                                        <p:strVal val="visible"/>
                                      </p:to>
                                    </p:set>
                                    <p:animEffect transition="in" filter="fade">
                                      <p:cBhvr>
                                        <p:cTn id="199" dur="500"/>
                                        <p:tgtEl>
                                          <p:spTgt spid="32">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2">
                                            <p:txEl>
                                              <p:pRg st="0" end="0"/>
                                            </p:txEl>
                                          </p:spTgt>
                                        </p:tgtEl>
                                        <p:attrNameLst>
                                          <p:attrName>style.visibility</p:attrName>
                                        </p:attrNameLst>
                                      </p:cBhvr>
                                      <p:to>
                                        <p:strVal val="visible"/>
                                      </p:to>
                                    </p:set>
                                    <p:animEffect transition="in" filter="fade">
                                      <p:cBhvr>
                                        <p:cTn id="202" dur="500"/>
                                        <p:tgtEl>
                                          <p:spTgt spid="32">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3">
                                            <p:bg/>
                                          </p:spTgt>
                                        </p:tgtEl>
                                        <p:attrNameLst>
                                          <p:attrName>style.visibility</p:attrName>
                                        </p:attrNameLst>
                                      </p:cBhvr>
                                      <p:to>
                                        <p:strVal val="visible"/>
                                      </p:to>
                                    </p:set>
                                    <p:animEffect transition="in" filter="fade">
                                      <p:cBhvr>
                                        <p:cTn id="207" dur="500"/>
                                        <p:tgtEl>
                                          <p:spTgt spid="33">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3">
                                            <p:txEl>
                                              <p:pRg st="0" end="0"/>
                                            </p:txEl>
                                          </p:spTgt>
                                        </p:tgtEl>
                                        <p:attrNameLst>
                                          <p:attrName>style.visibility</p:attrName>
                                        </p:attrNameLst>
                                      </p:cBhvr>
                                      <p:to>
                                        <p:strVal val="visible"/>
                                      </p:to>
                                    </p:set>
                                    <p:animEffect transition="in" filter="fade">
                                      <p:cBhvr>
                                        <p:cTn id="210" dur="500"/>
                                        <p:tgtEl>
                                          <p:spTgt spid="33">
                                            <p:txEl>
                                              <p:pRg st="0" end="0"/>
                                            </p:txEl>
                                          </p:spTgt>
                                        </p:tgtEl>
                                      </p:cBhvr>
                                    </p:animEffect>
                                  </p:childTnLst>
                                </p:cTn>
                              </p:par>
                            </p:childTnLst>
                          </p:cTn>
                        </p:par>
                      </p:childTnLst>
                    </p:cTn>
                  </p:par>
                  <p:par>
                    <p:cTn id="211" fill="hold">
                      <p:stCondLst>
                        <p:cond delay="indefinite"/>
                      </p:stCondLst>
                      <p:childTnLst>
                        <p:par>
                          <p:cTn id="212" fill="hold">
                            <p:stCondLst>
                              <p:cond delay="0"/>
                            </p:stCondLst>
                            <p:childTnLst>
                              <p:par>
                                <p:cTn id="213" presetID="10" presetClass="entr" presetSubtype="0" fill="hold" grpId="0" nodeType="clickEffect">
                                  <p:stCondLst>
                                    <p:cond delay="0"/>
                                  </p:stCondLst>
                                  <p:childTnLst>
                                    <p:set>
                                      <p:cBhvr>
                                        <p:cTn id="214" dur="1" fill="hold">
                                          <p:stCondLst>
                                            <p:cond delay="0"/>
                                          </p:stCondLst>
                                        </p:cTn>
                                        <p:tgtEl>
                                          <p:spTgt spid="34">
                                            <p:bg/>
                                          </p:spTgt>
                                        </p:tgtEl>
                                        <p:attrNameLst>
                                          <p:attrName>style.visibility</p:attrName>
                                        </p:attrNameLst>
                                      </p:cBhvr>
                                      <p:to>
                                        <p:strVal val="visible"/>
                                      </p:to>
                                    </p:set>
                                    <p:animEffect transition="in" filter="fade">
                                      <p:cBhvr>
                                        <p:cTn id="215" dur="500"/>
                                        <p:tgtEl>
                                          <p:spTgt spid="34">
                                            <p:bg/>
                                          </p:spTgt>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34">
                                            <p:txEl>
                                              <p:pRg st="0" end="0"/>
                                            </p:txEl>
                                          </p:spTgt>
                                        </p:tgtEl>
                                        <p:attrNameLst>
                                          <p:attrName>style.visibility</p:attrName>
                                        </p:attrNameLst>
                                      </p:cBhvr>
                                      <p:to>
                                        <p:strVal val="visible"/>
                                      </p:to>
                                    </p:set>
                                    <p:animEffect transition="in" filter="fade">
                                      <p:cBhvr>
                                        <p:cTn id="218" dur="500"/>
                                        <p:tgtEl>
                                          <p:spTgt spid="34">
                                            <p:txEl>
                                              <p:pRg st="0" end="0"/>
                                            </p:txEl>
                                          </p:spTgt>
                                        </p:tgtEl>
                                      </p:cBhvr>
                                    </p:animEffect>
                                  </p:childTnLst>
                                </p:cTn>
                              </p:par>
                            </p:childTnLst>
                          </p:cTn>
                        </p:par>
                      </p:childTnLst>
                    </p:cTn>
                  </p:par>
                  <p:par>
                    <p:cTn id="219" fill="hold">
                      <p:stCondLst>
                        <p:cond delay="indefinite"/>
                      </p:stCondLst>
                      <p:childTnLst>
                        <p:par>
                          <p:cTn id="220" fill="hold">
                            <p:stCondLst>
                              <p:cond delay="0"/>
                            </p:stCondLst>
                            <p:childTnLst>
                              <p:par>
                                <p:cTn id="221" presetID="10" presetClass="entr" presetSubtype="0" fill="hold" grpId="0" nodeType="clickEffect">
                                  <p:stCondLst>
                                    <p:cond delay="0"/>
                                  </p:stCondLst>
                                  <p:childTnLst>
                                    <p:set>
                                      <p:cBhvr>
                                        <p:cTn id="222" dur="1" fill="hold">
                                          <p:stCondLst>
                                            <p:cond delay="0"/>
                                          </p:stCondLst>
                                        </p:cTn>
                                        <p:tgtEl>
                                          <p:spTgt spid="35">
                                            <p:bg/>
                                          </p:spTgt>
                                        </p:tgtEl>
                                        <p:attrNameLst>
                                          <p:attrName>style.visibility</p:attrName>
                                        </p:attrNameLst>
                                      </p:cBhvr>
                                      <p:to>
                                        <p:strVal val="visible"/>
                                      </p:to>
                                    </p:set>
                                    <p:animEffect transition="in" filter="fade">
                                      <p:cBhvr>
                                        <p:cTn id="223" dur="500"/>
                                        <p:tgtEl>
                                          <p:spTgt spid="35">
                                            <p:bg/>
                                          </p:spTgt>
                                        </p:tgtEl>
                                      </p:cBhvr>
                                    </p:animEffect>
                                  </p:childTnLst>
                                </p:cTn>
                              </p:par>
                              <p:par>
                                <p:cTn id="224" presetID="10" presetClass="entr" presetSubtype="0" fill="hold" grpId="0" nodeType="withEffect">
                                  <p:stCondLst>
                                    <p:cond delay="0"/>
                                  </p:stCondLst>
                                  <p:childTnLst>
                                    <p:set>
                                      <p:cBhvr>
                                        <p:cTn id="225" dur="1" fill="hold">
                                          <p:stCondLst>
                                            <p:cond delay="0"/>
                                          </p:stCondLst>
                                        </p:cTn>
                                        <p:tgtEl>
                                          <p:spTgt spid="35">
                                            <p:txEl>
                                              <p:pRg st="0" end="0"/>
                                            </p:txEl>
                                          </p:spTgt>
                                        </p:tgtEl>
                                        <p:attrNameLst>
                                          <p:attrName>style.visibility</p:attrName>
                                        </p:attrNameLst>
                                      </p:cBhvr>
                                      <p:to>
                                        <p:strVal val="visible"/>
                                      </p:to>
                                    </p:set>
                                    <p:animEffect transition="in" filter="fade">
                                      <p:cBhvr>
                                        <p:cTn id="226" dur="500"/>
                                        <p:tgtEl>
                                          <p:spTgt spid="35">
                                            <p:txEl>
                                              <p:pRg st="0" end="0"/>
                                            </p:txEl>
                                          </p:spTgt>
                                        </p:tgtEl>
                                      </p:cBhvr>
                                    </p:animEffect>
                                  </p:childTnLst>
                                </p:cTn>
                              </p:par>
                            </p:childTnLst>
                          </p:cTn>
                        </p:par>
                      </p:childTnLst>
                    </p:cTn>
                  </p:par>
                  <p:par>
                    <p:cTn id="227" fill="hold">
                      <p:stCondLst>
                        <p:cond delay="indefinite"/>
                      </p:stCondLst>
                      <p:childTnLst>
                        <p:par>
                          <p:cTn id="228" fill="hold">
                            <p:stCondLst>
                              <p:cond delay="0"/>
                            </p:stCondLst>
                            <p:childTnLst>
                              <p:par>
                                <p:cTn id="229" presetID="10" presetClass="entr" presetSubtype="0" fill="hold" grpId="0" nodeType="clickEffect">
                                  <p:stCondLst>
                                    <p:cond delay="0"/>
                                  </p:stCondLst>
                                  <p:childTnLst>
                                    <p:set>
                                      <p:cBhvr>
                                        <p:cTn id="230" dur="1" fill="hold">
                                          <p:stCondLst>
                                            <p:cond delay="0"/>
                                          </p:stCondLst>
                                        </p:cTn>
                                        <p:tgtEl>
                                          <p:spTgt spid="36">
                                            <p:bg/>
                                          </p:spTgt>
                                        </p:tgtEl>
                                        <p:attrNameLst>
                                          <p:attrName>style.visibility</p:attrName>
                                        </p:attrNameLst>
                                      </p:cBhvr>
                                      <p:to>
                                        <p:strVal val="visible"/>
                                      </p:to>
                                    </p:set>
                                    <p:animEffect transition="in" filter="fade">
                                      <p:cBhvr>
                                        <p:cTn id="231" dur="500"/>
                                        <p:tgtEl>
                                          <p:spTgt spid="36">
                                            <p:bg/>
                                          </p:spTgt>
                                        </p:tgtEl>
                                      </p:cBhvr>
                                    </p:animEffect>
                                  </p:childTnLst>
                                </p:cTn>
                              </p:par>
                              <p:par>
                                <p:cTn id="232" presetID="10" presetClass="entr" presetSubtype="0" fill="hold" grpId="0" nodeType="withEffect">
                                  <p:stCondLst>
                                    <p:cond delay="0"/>
                                  </p:stCondLst>
                                  <p:childTnLst>
                                    <p:set>
                                      <p:cBhvr>
                                        <p:cTn id="233" dur="1" fill="hold">
                                          <p:stCondLst>
                                            <p:cond delay="0"/>
                                          </p:stCondLst>
                                        </p:cTn>
                                        <p:tgtEl>
                                          <p:spTgt spid="36">
                                            <p:txEl>
                                              <p:pRg st="0" end="0"/>
                                            </p:txEl>
                                          </p:spTgt>
                                        </p:tgtEl>
                                        <p:attrNameLst>
                                          <p:attrName>style.visibility</p:attrName>
                                        </p:attrNameLst>
                                      </p:cBhvr>
                                      <p:to>
                                        <p:strVal val="visible"/>
                                      </p:to>
                                    </p:set>
                                    <p:animEffect transition="in" filter="fade">
                                      <p:cBhvr>
                                        <p:cTn id="234" dur="500"/>
                                        <p:tgtEl>
                                          <p:spTgt spid="36">
                                            <p:txEl>
                                              <p:pRg st="0" end="0"/>
                                            </p:txEl>
                                          </p:spTgt>
                                        </p:tgtEl>
                                      </p:cBhvr>
                                    </p:animEffect>
                                  </p:childTnLst>
                                </p:cTn>
                              </p:par>
                            </p:childTnLst>
                          </p:cTn>
                        </p:par>
                      </p:childTnLst>
                    </p:cTn>
                  </p:par>
                  <p:par>
                    <p:cTn id="235" fill="hold">
                      <p:stCondLst>
                        <p:cond delay="indefinite"/>
                      </p:stCondLst>
                      <p:childTnLst>
                        <p:par>
                          <p:cTn id="236" fill="hold">
                            <p:stCondLst>
                              <p:cond delay="0"/>
                            </p:stCondLst>
                            <p:childTnLst>
                              <p:par>
                                <p:cTn id="237" presetID="10" presetClass="entr" presetSubtype="0" fill="hold" grpId="0" nodeType="clickEffect">
                                  <p:stCondLst>
                                    <p:cond delay="0"/>
                                  </p:stCondLst>
                                  <p:childTnLst>
                                    <p:set>
                                      <p:cBhvr>
                                        <p:cTn id="238" dur="1" fill="hold">
                                          <p:stCondLst>
                                            <p:cond delay="0"/>
                                          </p:stCondLst>
                                        </p:cTn>
                                        <p:tgtEl>
                                          <p:spTgt spid="37">
                                            <p:bg/>
                                          </p:spTgt>
                                        </p:tgtEl>
                                        <p:attrNameLst>
                                          <p:attrName>style.visibility</p:attrName>
                                        </p:attrNameLst>
                                      </p:cBhvr>
                                      <p:to>
                                        <p:strVal val="visible"/>
                                      </p:to>
                                    </p:set>
                                    <p:animEffect transition="in" filter="fade">
                                      <p:cBhvr>
                                        <p:cTn id="239" dur="500"/>
                                        <p:tgtEl>
                                          <p:spTgt spid="37">
                                            <p:bg/>
                                          </p:spTgt>
                                        </p:tgtEl>
                                      </p:cBhvr>
                                    </p:animEffect>
                                  </p:childTnLst>
                                </p:cTn>
                              </p:par>
                              <p:par>
                                <p:cTn id="240" presetID="10" presetClass="entr" presetSubtype="0" fill="hold" grpId="0" nodeType="withEffect">
                                  <p:stCondLst>
                                    <p:cond delay="0"/>
                                  </p:stCondLst>
                                  <p:childTnLst>
                                    <p:set>
                                      <p:cBhvr>
                                        <p:cTn id="241" dur="1" fill="hold">
                                          <p:stCondLst>
                                            <p:cond delay="0"/>
                                          </p:stCondLst>
                                        </p:cTn>
                                        <p:tgtEl>
                                          <p:spTgt spid="37">
                                            <p:txEl>
                                              <p:pRg st="0" end="0"/>
                                            </p:txEl>
                                          </p:spTgt>
                                        </p:tgtEl>
                                        <p:attrNameLst>
                                          <p:attrName>style.visibility</p:attrName>
                                        </p:attrNameLst>
                                      </p:cBhvr>
                                      <p:to>
                                        <p:strVal val="visible"/>
                                      </p:to>
                                    </p:set>
                                    <p:animEffect transition="in" filter="fade">
                                      <p:cBhvr>
                                        <p:cTn id="242" dur="500"/>
                                        <p:tgtEl>
                                          <p:spTgt spid="37">
                                            <p:txEl>
                                              <p:pRg st="0" end="0"/>
                                            </p:txEl>
                                          </p:spTgt>
                                        </p:tgtEl>
                                      </p:cBhvr>
                                    </p:animEffect>
                                  </p:childTnLst>
                                </p:cTn>
                              </p:par>
                            </p:childTnLst>
                          </p:cTn>
                        </p:par>
                      </p:childTnLst>
                    </p:cTn>
                  </p:par>
                  <p:par>
                    <p:cTn id="243" fill="hold">
                      <p:stCondLst>
                        <p:cond delay="indefinite"/>
                      </p:stCondLst>
                      <p:childTnLst>
                        <p:par>
                          <p:cTn id="244" fill="hold">
                            <p:stCondLst>
                              <p:cond delay="0"/>
                            </p:stCondLst>
                            <p:childTnLst>
                              <p:par>
                                <p:cTn id="245" presetID="10" presetClass="entr" presetSubtype="0" fill="hold" grpId="0" nodeType="clickEffect">
                                  <p:stCondLst>
                                    <p:cond delay="0"/>
                                  </p:stCondLst>
                                  <p:childTnLst>
                                    <p:set>
                                      <p:cBhvr>
                                        <p:cTn id="246" dur="1" fill="hold">
                                          <p:stCondLst>
                                            <p:cond delay="0"/>
                                          </p:stCondLst>
                                        </p:cTn>
                                        <p:tgtEl>
                                          <p:spTgt spid="38">
                                            <p:bg/>
                                          </p:spTgt>
                                        </p:tgtEl>
                                        <p:attrNameLst>
                                          <p:attrName>style.visibility</p:attrName>
                                        </p:attrNameLst>
                                      </p:cBhvr>
                                      <p:to>
                                        <p:strVal val="visible"/>
                                      </p:to>
                                    </p:set>
                                    <p:animEffect transition="in" filter="fade">
                                      <p:cBhvr>
                                        <p:cTn id="247" dur="500"/>
                                        <p:tgtEl>
                                          <p:spTgt spid="38">
                                            <p:bg/>
                                          </p:spTgt>
                                        </p:tgtEl>
                                      </p:cBhvr>
                                    </p:animEffect>
                                  </p:childTnLst>
                                </p:cTn>
                              </p:par>
                              <p:par>
                                <p:cTn id="248" presetID="10" presetClass="entr" presetSubtype="0" fill="hold" grpId="0" nodeType="withEffect">
                                  <p:stCondLst>
                                    <p:cond delay="0"/>
                                  </p:stCondLst>
                                  <p:childTnLst>
                                    <p:set>
                                      <p:cBhvr>
                                        <p:cTn id="249" dur="1" fill="hold">
                                          <p:stCondLst>
                                            <p:cond delay="0"/>
                                          </p:stCondLst>
                                        </p:cTn>
                                        <p:tgtEl>
                                          <p:spTgt spid="38">
                                            <p:txEl>
                                              <p:pRg st="0" end="0"/>
                                            </p:txEl>
                                          </p:spTgt>
                                        </p:tgtEl>
                                        <p:attrNameLst>
                                          <p:attrName>style.visibility</p:attrName>
                                        </p:attrNameLst>
                                      </p:cBhvr>
                                      <p:to>
                                        <p:strVal val="visible"/>
                                      </p:to>
                                    </p:set>
                                    <p:animEffect transition="in" filter="fade">
                                      <p:cBhvr>
                                        <p:cTn id="250" dur="50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9" grpId="0" build="p" animBg="1"/>
      <p:bldP spid="10" grpId="0" build="p" animBg="1"/>
      <p:bldP spid="11" grpId="0" build="p" animBg="1"/>
      <p:bldP spid="12" grpId="0" build="p" animBg="1"/>
      <p:bldP spid="14" grpId="0" build="p" animBg="1"/>
      <p:bldP spid="15" grpId="0" build="p" animBg="1"/>
      <p:bldP spid="16" grpId="0" build="p" animBg="1"/>
      <p:bldP spid="17" grpId="0" build="p" animBg="1"/>
      <p:bldP spid="18" grpId="0" build="p" animBg="1"/>
      <p:bldP spid="19" grpId="0" build="p" animBg="1"/>
      <p:bldP spid="20" grpId="0" build="p" animBg="1"/>
      <p:bldP spid="21" grpId="0" build="p" animBg="1"/>
      <p:bldP spid="23" grpId="0" build="p" animBg="1"/>
      <p:bldP spid="24" grpId="0" build="p" animBg="1"/>
      <p:bldP spid="25" grpId="0" build="p" animBg="1"/>
      <p:bldP spid="26" grpId="0" build="p" animBg="1"/>
      <p:bldP spid="27" grpId="0" build="p" animBg="1"/>
      <p:bldP spid="28" grpId="0" build="p" animBg="1"/>
      <p:bldP spid="29" grpId="0" build="p" animBg="1"/>
      <p:bldP spid="30" grpId="0" build="p" animBg="1"/>
      <p:bldP spid="32" grpId="0" build="p" animBg="1"/>
      <p:bldP spid="33" grpId="0" build="p" animBg="1"/>
      <p:bldP spid="34" grpId="0" build="p" animBg="1"/>
      <p:bldP spid="35" grpId="0" build="p" animBg="1"/>
      <p:bldP spid="36" grpId="0" build="p" animBg="1"/>
      <p:bldP spid="37" grpId="0" build="p" animBg="1"/>
      <p:bldP spid="38"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P_6_BD#24707ef2c?vja=1&amp;pid=d9af8adce&amp;color=0,0,0&amp;vtp=1&amp;bt=1"/>
          <p:cNvSpPr/>
          <p:nvPr/>
        </p:nvSpPr>
        <p:spPr>
          <a:xfrm>
            <a:off x="722376" y="896112"/>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在空白处填入括号内单词的正确形式。</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1.Family-friendly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facilities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（develop）</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following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years.</a:t>
            </a:r>
            <a:endParaRPr lang="en-US" altLang="zh-CN" sz="2000" dirty="0"/>
          </a:p>
        </p:txBody>
      </p:sp>
      <p:sp>
        <p:nvSpPr>
          <p:cNvPr id="4" name="QB_6_AN.257_1#24707ef2c.blank?vja=1&amp;pid=d9af8adce&amp;color=0,0,0&amp;vpa=130&amp;vtp=1"/>
          <p:cNvSpPr/>
          <p:nvPr/>
        </p:nvSpPr>
        <p:spPr>
          <a:xfrm>
            <a:off x="3700526" y="1226312"/>
            <a:ext cx="19875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developed</a:t>
            </a:r>
            <a:endParaRPr lang="en-US" altLang="zh-CN" sz="2000" dirty="0"/>
          </a:p>
        </p:txBody>
      </p:sp>
      <p:sp>
        <p:nvSpPr>
          <p:cNvPr id="5" name="QB_6_AS.258_1#4e8712f1f?vja=1&amp;pid=d9af8adce&amp;color=0,0,0&amp;vtp=1"/>
          <p:cNvSpPr/>
          <p:nvPr/>
        </p:nvSpPr>
        <p:spPr>
          <a:xfrm>
            <a:off x="722376" y="16968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句意为：在接下来的几年里，适合家用的设施将会被研发出来。设空处在句中作谓语，根据时间状语in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following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years可知，应用一般将来时，主语Family-friendly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facilities和develop之间是被动关系，应用被动语态。故填will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developed。</a:t>
            </a:r>
            <a:endParaRPr lang="en-US" altLang="zh-CN" sz="2200" dirty="0"/>
          </a:p>
        </p:txBody>
      </p:sp>
      <p:sp>
        <p:nvSpPr>
          <p:cNvPr id="6" name="QB_6_BD.259_1#4762d514b?vja=1&amp;pid=d9af8adce&amp;color=0,0,0&amp;vtp=1"/>
          <p:cNvSpPr/>
          <p:nvPr/>
        </p:nvSpPr>
        <p:spPr>
          <a:xfrm>
            <a:off x="722376" y="28723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2.Facing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trouble,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always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complaining.</a:t>
            </a:r>
            <a:endParaRPr lang="en-US" altLang="zh-CN" sz="2000" dirty="0"/>
          </a:p>
        </p:txBody>
      </p:sp>
      <p:sp>
        <p:nvSpPr>
          <p:cNvPr id="7" name="QB_6_AN.260_1#4762d514b.blank?vja=1&amp;pid=d9af8adce&amp;color=0,0,0&amp;vpa=131&amp;vtp=1"/>
          <p:cNvSpPr/>
          <p:nvPr/>
        </p:nvSpPr>
        <p:spPr>
          <a:xfrm>
            <a:off x="3884676" y="2834259"/>
            <a:ext cx="492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tries</a:t>
            </a:r>
            <a:endParaRPr lang="en-US" altLang="zh-CN" sz="2000" dirty="0"/>
          </a:p>
        </p:txBody>
      </p:sp>
      <p:sp>
        <p:nvSpPr>
          <p:cNvPr id="8" name="QB_6_AS.261_1#4762d514b?vja=1&amp;pid=d9af8adce&amp;color=0,0,0&amp;vtp=1"/>
          <p:cNvSpPr/>
          <p:nvPr/>
        </p:nvSpPr>
        <p:spPr>
          <a:xfrm>
            <a:off x="722376" y="3297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句意为：面对困难，他总是想方设法去克服它，而不是抱怨。根据always可知，此处表示经常或习惯性发生的动作，所以应用一般现在时；主语he为第三人称单数，谓语动词应用第三人称单数形式。故填tries。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B_6_BD.262_1#da23bc69c?vja=1&amp;pid=d9af8adce&amp;color=0,0,0&amp;vtp=1&amp;bt=1"/>
          <p:cNvSpPr/>
          <p:nvPr/>
        </p:nvSpPr>
        <p:spPr>
          <a:xfrm>
            <a:off x="722376" y="896113"/>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areas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previously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unprotected.</a:t>
            </a:r>
            <a:endParaRPr lang="en-US" altLang="zh-CN" sz="2000" dirty="0"/>
          </a:p>
        </p:txBody>
      </p:sp>
      <p:sp>
        <p:nvSpPr>
          <p:cNvPr id="3" name="QB_6_AN.263_1#da23bc69c.blank?vja=1&amp;pid=d9af8adce&amp;color=0,0,0&amp;vpa=132&amp;vtp=1"/>
          <p:cNvSpPr/>
          <p:nvPr/>
        </p:nvSpPr>
        <p:spPr>
          <a:xfrm>
            <a:off x="8725027" y="858013"/>
            <a:ext cx="550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were</a:t>
            </a:r>
            <a:endParaRPr lang="en-US" altLang="zh-CN" sz="2000" dirty="0"/>
          </a:p>
        </p:txBody>
      </p:sp>
      <p:sp>
        <p:nvSpPr>
          <p:cNvPr id="4" name="QB_6_AS.264_1#da23bc69c?vja=1&amp;pid=d9af8adce&amp;color=0,0,0&amp;vtp=1"/>
          <p:cNvSpPr/>
          <p:nvPr/>
        </p:nvSpPr>
        <p:spPr>
          <a:xfrm>
            <a:off x="722376" y="1706245"/>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句意为：该计划将把保护范围扩大到许多以前未受保护的地区。根据previously可知，此处表示过去的状态，应用一般过去时；that指代先行词areas，在定语从句中作主语，从句谓语应用复数形式。故填were。</a:t>
            </a:r>
            <a:endParaRPr lang="en-US" altLang="zh-CN" sz="2200" dirty="0"/>
          </a:p>
        </p:txBody>
      </p:sp>
      <p:sp>
        <p:nvSpPr>
          <p:cNvPr id="5" name="QB_6_BD.265_1#0bdb6d46e?vja=1&amp;pid=d9af8adce&amp;color=0,0,0&amp;vtp=1"/>
          <p:cNvSpPr/>
          <p:nvPr/>
        </p:nvSpPr>
        <p:spPr>
          <a:xfrm>
            <a:off x="722376" y="28977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Times New Roman" pitchFamily="34" charset="0"/>
                <a:ea typeface="微软雅黑" pitchFamily="34" charset="-122"/>
                <a:cs typeface="Times New Roman" pitchFamily="34" charset="-120"/>
              </a:rPr>
              <a:t>.Henry </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screams.</a:t>
            </a:r>
            <a:endParaRPr lang="en-US" altLang="zh-CN" sz="2000" dirty="0"/>
          </a:p>
        </p:txBody>
      </p:sp>
      <p:sp>
        <p:nvSpPr>
          <p:cNvPr id="6" name="QB_6_AN.266_1#0bdb6d46e.blank?vja=1&amp;pid=d9af8adce&amp;color=0,0,0&amp;vpa=133&amp;vtp=1"/>
          <p:cNvSpPr/>
          <p:nvPr/>
        </p:nvSpPr>
        <p:spPr>
          <a:xfrm>
            <a:off x="1697101" y="2846959"/>
            <a:ext cx="11842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fixing</a:t>
            </a:r>
            <a:endParaRPr lang="en-US" altLang="zh-CN" sz="2000" dirty="0"/>
          </a:p>
        </p:txBody>
      </p:sp>
      <p:sp>
        <p:nvSpPr>
          <p:cNvPr id="7" name="QB_6_AS.267_1#0bdb6d46e?vja=1&amp;pid=d9af8adce&amp;color=0,0,0&amp;vtp=1"/>
          <p:cNvSpPr/>
          <p:nvPr/>
        </p:nvSpPr>
        <p:spPr>
          <a:xfrm>
            <a:off x="722376" y="33224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句意为：亨利听到尖叫声时正在修车。be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为常用句式，意为“正在做某事，这时</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”，根据heard可知，此处描述的是过去发生的事情，应用过去进行时，Henry为第三人称单数，故填was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fixing。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B_6_BD.10_1#bcf7ac5e2?vja=1&amp;pid=2a52d6630&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phrase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（correspond）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vocabulary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tips.</a:t>
            </a:r>
            <a:endParaRPr lang="en-US" altLang="zh-CN" sz="2000" dirty="0"/>
          </a:p>
        </p:txBody>
      </p:sp>
      <p:sp>
        <p:nvSpPr>
          <p:cNvPr id="3" name="QB_6_AN.11_1#bcf7ac5e2.blank?vja=1&amp;pid=2a52d6630&amp;color=0,0,0&amp;vpa=4&amp;vtp=1"/>
          <p:cNvSpPr/>
          <p:nvPr/>
        </p:nvSpPr>
        <p:spPr>
          <a:xfrm>
            <a:off x="8100441" y="845313"/>
            <a:ext cx="1508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corresponding</a:t>
            </a:r>
            <a:endParaRPr lang="en-US" altLang="zh-CN" sz="2000" dirty="0"/>
          </a:p>
        </p:txBody>
      </p:sp>
      <p:sp>
        <p:nvSpPr>
          <p:cNvPr id="4" name="QB_6_AS.12_1#bcf7ac5e2?vja=1&amp;pid=2a52d6630&amp;color=0,0,0&amp;vtp=1"/>
          <p:cNvSpPr/>
          <p:nvPr/>
        </p:nvSpPr>
        <p:spPr>
          <a:xfrm>
            <a:off x="722376" y="1696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句意为：除了在听短语时配有相应行为的照片外，这款应用程序还包含有用的词汇提示。设空处修饰名词action，作定语，意为“相应的；相关的”，应用形容词。故填corresponding。</a:t>
            </a:r>
            <a:endParaRPr lang="en-US" altLang="zh-CN" sz="2200" dirty="0"/>
          </a:p>
        </p:txBody>
      </p:sp>
      <p:sp>
        <p:nvSpPr>
          <p:cNvPr id="5" name="QB_6_BD.13_1#26b21e408?vja=1&amp;pid=2a52d6630&amp;color=0,0,0&amp;vtp=1"/>
          <p:cNvSpPr/>
          <p:nvPr/>
        </p:nvSpPr>
        <p:spPr>
          <a:xfrm>
            <a:off x="722376" y="2506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failure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（desperate）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shadow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endParaRPr lang="en-US" altLang="zh-CN" sz="2000" dirty="0"/>
          </a:p>
        </p:txBody>
      </p:sp>
      <p:sp>
        <p:nvSpPr>
          <p:cNvPr id="6" name="QB_6_AN.14_1#26b21e408.blank?vja=1&amp;pid=2a52d6630&amp;color=0,0,0&amp;vpa=5&amp;vtp=1"/>
          <p:cNvSpPr/>
          <p:nvPr/>
        </p:nvSpPr>
        <p:spPr>
          <a:xfrm>
            <a:off x="5187379" y="2455545"/>
            <a:ext cx="1225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desperation</a:t>
            </a:r>
            <a:endParaRPr lang="en-US" altLang="zh-CN" sz="2000" dirty="0"/>
          </a:p>
        </p:txBody>
      </p:sp>
      <p:sp>
        <p:nvSpPr>
          <p:cNvPr id="7" name="QB_6_AS.15_1#26b21e408?vja=1&amp;pid=2a52d6630&amp;color=0,0,0&amp;vtp=1"/>
          <p:cNvSpPr/>
          <p:nvPr/>
        </p:nvSpPr>
        <p:spPr>
          <a:xfrm>
            <a:off x="722376" y="3309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句意为：他生意上的失败曾使他陷入绝望，但经过多年的努力，他终于走出了阴影。in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desperation为固定短语，意为“处于绝望中”。故填desperation。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B_6_BD.268_1#e0345dba6?vja=1&amp;pid=d9af8adce&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somebody </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endParaRPr lang="en-US" altLang="zh-CN" sz="2000" dirty="0"/>
          </a:p>
        </p:txBody>
      </p:sp>
      <p:sp>
        <p:nvSpPr>
          <p:cNvPr id="3" name="QB_6_AN.269_1#e0345dba6.blank?vja=1&amp;pid=d9af8adce&amp;color=0,0,0&amp;vpa=134&amp;vtp=1"/>
          <p:cNvSpPr/>
          <p:nvPr/>
        </p:nvSpPr>
        <p:spPr>
          <a:xfrm>
            <a:off x="8363776" y="858013"/>
            <a:ext cx="12557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broken</a:t>
            </a:r>
            <a:endParaRPr lang="en-US" altLang="zh-CN" sz="2000" dirty="0"/>
          </a:p>
        </p:txBody>
      </p:sp>
      <p:sp>
        <p:nvSpPr>
          <p:cNvPr id="4" name="QB_6_AS.270_1#e0345dba6?vja=1&amp;pid=d9af8adce&amp;color=0,0,0&amp;vtp=1"/>
          <p:cNvSpPr/>
          <p:nvPr/>
        </p:nvSpPr>
        <p:spPr>
          <a:xfrm>
            <a:off x="722376" y="1696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句意为：我早上到达办公室，发现前一晚有人闯入了办公室。主句为一般过去时，根据句意和the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before可知，“闯入办公室”发生在arrived和found表示的动作之前，为“过去的过去”，从句应用过去完成时。故填had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broken。</a:t>
            </a:r>
            <a:endParaRPr lang="en-US" altLang="zh-CN" sz="2200" dirty="0"/>
          </a:p>
        </p:txBody>
      </p:sp>
      <p:sp>
        <p:nvSpPr>
          <p:cNvPr id="5" name="QB_6_BD.271_1#6ecd73e41?vja=1&amp;pid=d9af8adce&amp;color=0,0,0&amp;vtp=1"/>
          <p:cNvSpPr/>
          <p:nvPr/>
        </p:nvSpPr>
        <p:spPr>
          <a:xfrm>
            <a:off x="722376" y="28779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countries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traffic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drones.</a:t>
            </a:r>
            <a:endParaRPr lang="en-US" altLang="zh-CN" sz="2000" dirty="0"/>
          </a:p>
        </p:txBody>
      </p:sp>
      <p:sp>
        <p:nvSpPr>
          <p:cNvPr id="6" name="QB_6_AN.272_1#6ecd73e41.blank?vja=1&amp;pid=d9af8adce&amp;color=0,0,0&amp;vpa=135&amp;vtp=1"/>
          <p:cNvSpPr/>
          <p:nvPr/>
        </p:nvSpPr>
        <p:spPr>
          <a:xfrm>
            <a:off x="4894834" y="2827147"/>
            <a:ext cx="15494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improving</a:t>
            </a:r>
            <a:endParaRPr lang="en-US" altLang="zh-CN" sz="2000" dirty="0"/>
          </a:p>
        </p:txBody>
      </p:sp>
      <p:sp>
        <p:nvSpPr>
          <p:cNvPr id="7" name="QB_6_AS.273_1#6ecd73e41?vja=1&amp;pid=d9af8adce&amp;color=0,0,0&amp;vtp=1"/>
          <p:cNvSpPr/>
          <p:nvPr/>
        </p:nvSpPr>
        <p:spPr>
          <a:xfrm>
            <a:off x="722376" y="36780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句意为：目前，不同的国家正在改进能够管理大量无人机的空中交通管制系统。根据时间状语At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moment可知，improve表示的动作正在进行，应用现在进行时，主语different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countries为复数，助动词应用are。故填are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improving。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B_6_BD.274_1#778f5733a?vja=1&amp;pid=d9af8adce&amp;color=0,0,0&amp;vtp=1&amp;bt=1"/>
          <p:cNvSpPr/>
          <p:nvPr/>
        </p:nvSpPr>
        <p:spPr>
          <a:xfrm>
            <a:off x="722376" y="896112"/>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a:solidFill>
                  <a:srgbClr val="000000"/>
                </a:solidFill>
                <a:latin typeface="Times New Roman" pitchFamily="34" charset="0"/>
                <a:ea typeface="微软雅黑" pitchFamily="34" charset="-122"/>
                <a:cs typeface="Times New Roman" pitchFamily="34" charset="-120"/>
              </a:rPr>
              <a:t>hutongs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major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Beijing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residents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struggle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values.</a:t>
            </a:r>
            <a:endParaRPr lang="en-US" altLang="zh-CN" sz="2000" dirty="0"/>
          </a:p>
        </p:txBody>
      </p:sp>
      <p:sp>
        <p:nvSpPr>
          <p:cNvPr id="3" name="QB_6_AN.275_1#778f5733a.blank?vja=1&amp;pid=d9af8adce&amp;color=0,0,0&amp;vpa=136&amp;vtp=1"/>
          <p:cNvSpPr/>
          <p:nvPr/>
        </p:nvSpPr>
        <p:spPr>
          <a:xfrm>
            <a:off x="5243068" y="845312"/>
            <a:ext cx="188912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experienced</a:t>
            </a:r>
            <a:endParaRPr lang="en-US" altLang="zh-CN" sz="2000" dirty="0"/>
          </a:p>
        </p:txBody>
      </p:sp>
      <p:sp>
        <p:nvSpPr>
          <p:cNvPr id="4" name="QB_6_AS.276_1#778f5733a?vja=1&amp;pid=d9af8adce&amp;color=0,0,0&amp;vtp=1"/>
          <p:cNvSpPr/>
          <p:nvPr/>
        </p:nvSpPr>
        <p:spPr>
          <a:xfrm>
            <a:off x="722376" y="1696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句意为：过去几年来,由于北京和当地居民都在努力寻找传统价值观和现代价值观之间的平衡,这些胡同经历了重大的整修。根据时间状语Over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years可知,此处应用现在完成时。主语</a:t>
            </a:r>
            <a:r>
              <a:rPr lang="en-US" altLang="zh-CN" sz="2000" b="0" i="1" dirty="0">
                <a:solidFill>
                  <a:srgbClr val="385723"/>
                </a:solidFill>
                <a:latin typeface="Times New Roman" pitchFamily="34" charset="0"/>
                <a:ea typeface="微软雅黑" pitchFamily="34" charset="-122"/>
                <a:cs typeface="Times New Roman" pitchFamily="34" charset="-120"/>
              </a:rPr>
              <a:t>hutongs</a:t>
            </a:r>
            <a:r>
              <a:rPr lang="en-US" altLang="zh-CN" sz="2000" b="0" i="0" dirty="0">
                <a:solidFill>
                  <a:srgbClr val="385723"/>
                </a:solidFill>
                <a:latin typeface="Times New Roman" pitchFamily="34" charset="0"/>
                <a:ea typeface="微软雅黑" pitchFamily="34" charset="-122"/>
                <a:cs typeface="Times New Roman" pitchFamily="34" charset="-120"/>
              </a:rPr>
              <a:t>为复数，故填have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experienced。</a:t>
            </a:r>
            <a:endParaRPr lang="en-US" altLang="zh-CN" sz="2200" dirty="0"/>
          </a:p>
        </p:txBody>
      </p:sp>
      <p:sp>
        <p:nvSpPr>
          <p:cNvPr id="5" name="QB_6_BD.277_1#1348afeec?vja=1&amp;pid=d9af8adce&amp;color=0,0,0&amp;vtp=1"/>
          <p:cNvSpPr/>
          <p:nvPr/>
        </p:nvSpPr>
        <p:spPr>
          <a:xfrm>
            <a:off x="722376" y="28779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zoos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endangered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zoos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enough.</a:t>
            </a:r>
            <a:endParaRPr lang="en-US" altLang="zh-CN" sz="2000" dirty="0"/>
          </a:p>
        </p:txBody>
      </p:sp>
      <p:sp>
        <p:nvSpPr>
          <p:cNvPr id="6" name="QB_6_AN.278_1#1348afeec.blank?vja=1&amp;pid=d9af8adce&amp;color=0,0,0&amp;vpa=137&amp;vtp=1"/>
          <p:cNvSpPr/>
          <p:nvPr/>
        </p:nvSpPr>
        <p:spPr>
          <a:xfrm>
            <a:off x="3132138" y="2827147"/>
            <a:ext cx="32559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making/have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made</a:t>
            </a:r>
            <a:endParaRPr lang="en-US" altLang="zh-CN" sz="2000" dirty="0"/>
          </a:p>
        </p:txBody>
      </p:sp>
      <p:sp>
        <p:nvSpPr>
          <p:cNvPr id="7" name="QB_6_AS.279_1#1348afeec?vja=1&amp;pid=d9af8adce&amp;color=0,0,0&amp;vtp=1"/>
          <p:cNvSpPr/>
          <p:nvPr/>
        </p:nvSpPr>
        <p:spPr>
          <a:xfrm>
            <a:off x="722376" y="36780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句意为：从那以后，动物园一直在努力/已经作出了努力拯救许多濒危物种，但仅靠动物园拯救物种是不够的。根据时间状语Since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then及语境可知，此处表示动作从过去开始一直在持续进行，并可能会持续下去，应用现在完成进行时或现在完成时。主语zoos为复数，助动词用have。故填have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making/have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B_6_BD.280_1#089703332?vja=1&amp;pid=d9af8adce&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TV</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endParaRPr lang="en-US" altLang="zh-CN" sz="2000" dirty="0"/>
          </a:p>
        </p:txBody>
      </p:sp>
      <p:sp>
        <p:nvSpPr>
          <p:cNvPr id="3" name="QB_6_AN.281_1#089703332.blank?vja=1&amp;pid=d9af8adce&amp;color=0,0,0&amp;vpa=138&amp;vtp=1"/>
          <p:cNvSpPr/>
          <p:nvPr/>
        </p:nvSpPr>
        <p:spPr>
          <a:xfrm>
            <a:off x="8956167" y="845313"/>
            <a:ext cx="15224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doing</a:t>
            </a:r>
            <a:endParaRPr lang="en-US" altLang="zh-CN" sz="2000" dirty="0"/>
          </a:p>
        </p:txBody>
      </p:sp>
      <p:sp>
        <p:nvSpPr>
          <p:cNvPr id="4" name="QB_6_AS.282_1#089703332?vja=1&amp;pid=d9af8adce&amp;color=0,0,0&amp;vtp=1"/>
          <p:cNvSpPr/>
          <p:nvPr/>
        </p:nvSpPr>
        <p:spPr>
          <a:xfrm>
            <a:off x="722376" y="1696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句意为：我今晚八点不能看电视上的音乐会了，因为那个时候我将正在做家庭作业。根据时间状语at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8</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tonight及at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time可知，此处表示将来某一时刻某一动作正在进行，应用将来进行时。故填will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endParaRPr lang="en-US" altLang="zh-CN" sz="2200" dirty="0"/>
          </a:p>
        </p:txBody>
      </p:sp>
      <p:sp>
        <p:nvSpPr>
          <p:cNvPr id="5" name="QB_6_BD.283_1#aa36abcc3?vja=1&amp;pid=d9af8adce&amp;color=0,0,0&amp;vtp=1"/>
          <p:cNvSpPr/>
          <p:nvPr/>
        </p:nvSpPr>
        <p:spPr>
          <a:xfrm>
            <a:off x="722376" y="28779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（facilitate）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navigation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endParaRPr lang="en-US" altLang="zh-CN" sz="2000" dirty="0"/>
          </a:p>
        </p:txBody>
      </p:sp>
      <p:sp>
        <p:nvSpPr>
          <p:cNvPr id="6" name="QB_6_AN.284_1#aa36abcc3.blank?vja=1&amp;pid=d9af8adce&amp;color=0,0,0&amp;vpa=139&amp;vtp=1"/>
          <p:cNvSpPr/>
          <p:nvPr/>
        </p:nvSpPr>
        <p:spPr>
          <a:xfrm>
            <a:off x="6037644" y="2839847"/>
            <a:ext cx="17033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would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facilitate</a:t>
            </a:r>
            <a:endParaRPr lang="en-US" altLang="zh-CN" sz="2000" dirty="0"/>
          </a:p>
        </p:txBody>
      </p:sp>
      <p:sp>
        <p:nvSpPr>
          <p:cNvPr id="7" name="QB_6_AS.285_1#aa36abcc3?vja=1&amp;pid=d9af8adce&amp;color=0,0,0&amp;vtp=1"/>
          <p:cNvSpPr/>
          <p:nvPr/>
        </p:nvSpPr>
        <p:spPr>
          <a:xfrm>
            <a:off x="722376" y="36780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句意为：他坚持认为这是一件好事，因为在不久的将来这将促进这条河的航运。设空处为as引导的从句的谓语，由主句中的insisted和从句中的in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future可知，此处表示从过去某一时间来看将来要发生的动作，应用过去将来时。故填would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facilitate。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M_6_BD.286_1#3dcfc1d53?vja=1&amp;pid=58ff9a631&amp;color=0,0,0&amp;vtp=1&amp;bt=1"/>
          <p:cNvSpPr/>
          <p:nvPr/>
        </p:nvSpPr>
        <p:spPr>
          <a:xfrm>
            <a:off x="722376" y="900000"/>
            <a:ext cx="10753344" cy="4914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[山西孝义2025高二期中]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Xuhua,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Submarines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2025,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nation.Born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1926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Guangdong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witnessed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struggles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invasions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determination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strengthen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science.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launched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submarine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1950s,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Huang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despite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resources.To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secrecy,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decades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entirely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submarine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1970s,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fifth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country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technology.Huang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submarine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until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retirement.</a:t>
            </a:r>
            <a:r>
              <a:rPr lang="en-US" altLang="zh-CN" sz="2000" b="0" i="0">
                <a:solidFill>
                  <a:srgbClr val="000000"/>
                </a:solidFill>
                <a:latin typeface="Times New Roman" pitchFamily="34" charset="0"/>
                <a:ea typeface="微软雅黑" pitchFamily="34" charset="-122"/>
                <a:cs typeface="Times New Roman" pitchFamily="34" charset="-120"/>
              </a:rPr>
              <a:t>His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contributions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2019.</a:t>
            </a:r>
            <a:r>
              <a:rPr lang="en-US" altLang="zh-CN" sz="100" b="0" i="0" kern="0" spc="-99900" dirty="0">
                <a:solidFill>
                  <a:srgbClr val="FFFFFF"/>
                </a:solidFill>
                <a:latin typeface="Times New Roman" pitchFamily="34" charset="0"/>
                <a:ea typeface="微软雅黑" pitchFamily="34" charset="-122"/>
                <a:cs typeface="Times New Roman" pitchFamily="34" charset="-120"/>
              </a:rPr>
              <a:t>#1.2</a:t>
            </a:r>
            <a:endParaRPr lang="en-US" altLang="zh-CN" sz="2000" dirty="0"/>
          </a:p>
        </p:txBody>
      </p:sp>
      <p:sp>
        <p:nvSpPr>
          <p:cNvPr id="3" name="QM_6_AN.287_1#3dcfc1d53.blank?vja=1&amp;pid=58ff9a631&amp;color=0,0,0&amp;vpa=140&amp;vtp=1"/>
          <p:cNvSpPr/>
          <p:nvPr/>
        </p:nvSpPr>
        <p:spPr>
          <a:xfrm>
            <a:off x="8506460" y="1611200"/>
            <a:ext cx="733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passed</a:t>
            </a:r>
            <a:endParaRPr lang="en-US" altLang="zh-CN" sz="2000" dirty="0"/>
          </a:p>
        </p:txBody>
      </p:sp>
      <p:sp>
        <p:nvSpPr>
          <p:cNvPr id="4" name="QM_6_AN.288_1#3dcfc1d53.blank?vja=1&amp;pid=58ff9a631&amp;color=0,0,0&amp;vpa=141&amp;vtp=1"/>
          <p:cNvSpPr/>
          <p:nvPr/>
        </p:nvSpPr>
        <p:spPr>
          <a:xfrm>
            <a:off x="9198420" y="2385900"/>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5" name="QM_6_AN.289_1#3dcfc1d53.blank?vja=1&amp;pid=58ff9a631&amp;color=0,0,0&amp;vpa=142&amp;vtp=1"/>
          <p:cNvSpPr/>
          <p:nvPr/>
        </p:nvSpPr>
        <p:spPr>
          <a:xfrm>
            <a:off x="10531539" y="3135200"/>
            <a:ext cx="817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bravely</a:t>
            </a:r>
            <a:endParaRPr lang="en-US" altLang="zh-CN" sz="2000" dirty="0"/>
          </a:p>
        </p:txBody>
      </p:sp>
      <p:sp>
        <p:nvSpPr>
          <p:cNvPr id="6" name="QM_6_AN.290_1#3dcfc1d53.blank?vja=1&amp;pid=58ff9a631&amp;color=0,0,0&amp;vpa=143&amp;vtp=1"/>
          <p:cNvSpPr/>
          <p:nvPr/>
        </p:nvSpPr>
        <p:spPr>
          <a:xfrm>
            <a:off x="5247577" y="3897200"/>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devoting</a:t>
            </a:r>
            <a:endParaRPr lang="en-US" altLang="zh-CN" sz="2000" dirty="0"/>
          </a:p>
        </p:txBody>
      </p:sp>
      <p:sp>
        <p:nvSpPr>
          <p:cNvPr id="7" name="QM_6_AN.291_1#3dcfc1d53.blank?vja=1&amp;pid=58ff9a631&amp;color=0,0,0&amp;vpa=144&amp;vtp=1"/>
          <p:cNvSpPr/>
          <p:nvPr/>
        </p:nvSpPr>
        <p:spPr>
          <a:xfrm>
            <a:off x="2604135" y="4671900"/>
            <a:ext cx="10556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master</a:t>
            </a:r>
            <a:endParaRPr lang="en-US" altLang="zh-CN" sz="2000" dirty="0"/>
          </a:p>
        </p:txBody>
      </p:sp>
      <p:sp>
        <p:nvSpPr>
          <p:cNvPr id="8" name="QM_6_AN.292_1#3dcfc1d53.blank?vja=1&amp;pid=58ff9a631&amp;color=0,0,0&amp;vpa=145&amp;vtp=1"/>
          <p:cNvSpPr/>
          <p:nvPr/>
        </p:nvSpPr>
        <p:spPr>
          <a:xfrm>
            <a:off x="4625721" y="5052900"/>
            <a:ext cx="1196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remarkable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QM_6_BD.293_1#3dcfc1d53?vja=1&amp;pid=58ff9a631&amp;color=0,0,0&amp;mp=1&amp;vtp=1&amp;bt=1"/>
          <p:cNvSpPr/>
          <p:nvPr/>
        </p:nvSpPr>
        <p:spPr>
          <a:xfrm>
            <a:off x="722376" y="896112"/>
            <a:ext cx="10753344" cy="2628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Huang’s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both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perseverance.Young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embrace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spirit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responsibilities,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confronting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courageously</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dedication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pioneering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spirit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lighting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path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rejuvenation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复兴）.</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individual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commitment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strength.</a:t>
            </a:r>
            <a:r>
              <a:rPr lang="en-US" altLang="zh-CN" sz="100" b="0" i="0" kern="0" spc="-99900" dirty="0">
                <a:solidFill>
                  <a:srgbClr val="FFFFFF"/>
                </a:solidFill>
                <a:latin typeface="Times New Roman" pitchFamily="34" charset="0"/>
                <a:ea typeface="微软雅黑" pitchFamily="34" charset="-122"/>
                <a:cs typeface="Times New Roman" pitchFamily="34" charset="-120"/>
              </a:rPr>
              <a:t>#1.4</a:t>
            </a:r>
            <a:endParaRPr lang="en-US" altLang="zh-CN" sz="2000" dirty="0"/>
          </a:p>
        </p:txBody>
      </p:sp>
      <p:sp>
        <p:nvSpPr>
          <p:cNvPr id="3" name="QM_6_AN.294_1#3dcfc1d53.blank?vja=1&amp;pid=58ff9a631&amp;color=0,0,0&amp;mp=1&amp;vpa=146&amp;vtp=1"/>
          <p:cNvSpPr/>
          <p:nvPr/>
        </p:nvSpPr>
        <p:spPr>
          <a:xfrm>
            <a:off x="8698167" y="858012"/>
            <a:ext cx="860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wisdom</a:t>
            </a:r>
            <a:endParaRPr lang="en-US" altLang="zh-CN" sz="2000" dirty="0"/>
          </a:p>
        </p:txBody>
      </p:sp>
      <p:sp>
        <p:nvSpPr>
          <p:cNvPr id="4" name="QM_6_AN.295_1#3dcfc1d53.blank?vja=1&amp;pid=58ff9a631&amp;color=0,0,0&amp;mp=1&amp;vpa=147&amp;vtp=1"/>
          <p:cNvSpPr/>
          <p:nvPr/>
        </p:nvSpPr>
        <p:spPr>
          <a:xfrm>
            <a:off x="3837940" y="1620012"/>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and</a:t>
            </a:r>
            <a:endParaRPr lang="en-US" altLang="zh-CN" sz="2000" dirty="0"/>
          </a:p>
        </p:txBody>
      </p:sp>
      <p:sp>
        <p:nvSpPr>
          <p:cNvPr id="5" name="QM_6_AN.296_1#3dcfc1d53.blank?vja=1&amp;pid=58ff9a631&amp;color=0,0,0&amp;mp=1&amp;vpa=148&amp;vtp=1"/>
          <p:cNvSpPr/>
          <p:nvPr/>
        </p:nvSpPr>
        <p:spPr>
          <a:xfrm>
            <a:off x="10252139" y="2001012"/>
            <a:ext cx="1127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to/towards</a:t>
            </a:r>
            <a:endParaRPr lang="en-US" altLang="zh-CN" sz="2000" dirty="0"/>
          </a:p>
        </p:txBody>
      </p:sp>
      <p:sp>
        <p:nvSpPr>
          <p:cNvPr id="6" name="QM_6_AN.297_1#3dcfc1d53.blank?vja=1&amp;pid=58ff9a631&amp;color=0,0,0&amp;mp=1&amp;vpa=149&amp;vtp=1"/>
          <p:cNvSpPr/>
          <p:nvPr/>
        </p:nvSpPr>
        <p:spPr>
          <a:xfrm>
            <a:off x="9679813" y="2763012"/>
            <a:ext cx="495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how</a:t>
            </a:r>
            <a:endParaRPr lang="en-US" altLang="zh-CN" sz="2000" dirty="0"/>
          </a:p>
        </p:txBody>
      </p:sp>
      <p:sp>
        <p:nvSpPr>
          <p:cNvPr id="7" name="QM_6_EX.298_1#3dcfc1d53?vja=1&amp;pid=58ff9a631&amp;color=0,0,0&amp;vtp=1"/>
          <p:cNvSpPr/>
          <p:nvPr/>
        </p:nvSpPr>
        <p:spPr>
          <a:xfrm>
            <a:off x="722376" y="3569398"/>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本文是一篇记叙文。文章缅怀了“中国核潜艇之父”黄旭华，回顾其生平事迹和贡献，并激励年轻一代传承其直面困境、甘于奉献的奋斗精神。</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B_7_BD.299_1#dfccb4e9e?vja=1&amp;pid=3dcfc1d5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7_AN.300_1#dfccb4e9e.blank?vja=1&amp;pid=3dcfc1d53&amp;color=0,0,0&amp;vpa=150&amp;vtp=1"/>
          <p:cNvSpPr/>
          <p:nvPr/>
        </p:nvSpPr>
        <p:spPr>
          <a:xfrm>
            <a:off x="1036701" y="845313"/>
            <a:ext cx="733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passed</a:t>
            </a:r>
            <a:endParaRPr lang="en-US" altLang="zh-CN" sz="2000" dirty="0"/>
          </a:p>
        </p:txBody>
      </p:sp>
      <p:sp>
        <p:nvSpPr>
          <p:cNvPr id="4" name="QB_7_AS.301_1#dfccb4e9e?vja=1&amp;pid=3dcfc1d53&amp;color=0,0,0&amp;vtp=1"/>
          <p:cNvSpPr/>
          <p:nvPr/>
        </p:nvSpPr>
        <p:spPr>
          <a:xfrm>
            <a:off x="722376" y="1315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句意为：“中国核潜艇之父”黄旭华于2025年2月6日逝世，但他的故事继续激励着整个国家。根据时间状语“on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6,</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2025”可知，此处描述过去发生的事情，应用一般过去时。故填passed。</a:t>
            </a:r>
            <a:endParaRPr lang="en-US" altLang="zh-CN" sz="2200" dirty="0"/>
          </a:p>
        </p:txBody>
      </p:sp>
      <p:sp>
        <p:nvSpPr>
          <p:cNvPr id="5" name="QB_7_BD.302_1#a43617f1f?vja=1&amp;pid=3dcfc1d53&amp;color=0,0,0&amp;vtp=1"/>
          <p:cNvSpPr/>
          <p:nvPr/>
        </p:nvSpPr>
        <p:spPr>
          <a:xfrm>
            <a:off x="722376" y="2110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7_AN.303_1#a43617f1f.blank?vja=1&amp;pid=3dcfc1d53&amp;color=0,0,0&amp;vpa=151&amp;vtp=1"/>
          <p:cNvSpPr/>
          <p:nvPr/>
        </p:nvSpPr>
        <p:spPr>
          <a:xfrm>
            <a:off x="1062101" y="2072259"/>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7" name="QB_7_AS.304_1#a43617f1f?vja=1&amp;pid=3dcfc1d53&amp;color=0,0,0&amp;vtp=1"/>
          <p:cNvSpPr/>
          <p:nvPr/>
        </p:nvSpPr>
        <p:spPr>
          <a:xfrm>
            <a:off x="722376" y="2535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1926年，黄旭华出生于广东省，目睹了中国在遭受外国侵略时期的艰难奋斗，这坚定了他通过科学强国的决心。设空处引导非限制性定语从句，先行词是前面整个句子，关系词在从句中作主语，应用which引导该从句。故填which。</a:t>
            </a:r>
            <a:endParaRPr lang="en-US" altLang="zh-CN" sz="2200" dirty="0"/>
          </a:p>
        </p:txBody>
      </p:sp>
      <p:sp>
        <p:nvSpPr>
          <p:cNvPr id="8" name="QB_7_BD.305_1#a74203da0?vja=1&amp;pid=3dcfc1d53&amp;color=0,0,0&amp;vtp=1"/>
          <p:cNvSpPr/>
          <p:nvPr/>
        </p:nvSpPr>
        <p:spPr>
          <a:xfrm>
            <a:off x="722376" y="37232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9" name="QB_7_AN.306_1#a74203da0.blank?vja=1&amp;pid=3dcfc1d53&amp;color=0,0,0&amp;vpa=152&amp;vtp=1"/>
          <p:cNvSpPr/>
          <p:nvPr/>
        </p:nvSpPr>
        <p:spPr>
          <a:xfrm>
            <a:off x="1049401" y="3672459"/>
            <a:ext cx="817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bravely</a:t>
            </a:r>
            <a:endParaRPr lang="en-US" altLang="zh-CN" sz="2000" dirty="0"/>
          </a:p>
        </p:txBody>
      </p:sp>
      <p:sp>
        <p:nvSpPr>
          <p:cNvPr id="10" name="QB_7_AS.307_1#a74203da0?vja=1&amp;pid=3dcfc1d53&amp;color=0,0,0&amp;vtp=1"/>
          <p:cNvSpPr/>
          <p:nvPr/>
        </p:nvSpPr>
        <p:spPr>
          <a:xfrm>
            <a:off x="722376" y="41479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句意为：20世纪50年代，中国启动核潜艇研制项目，尽管（当时）技术有限、资源匮乏，黄旭华仍勇敢地肩负起责任。设空处作状语，修饰动词短语took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charge，应用副词。故填bravely。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B_7_BD.308_1#68da1c4dd?vja=1&amp;pid=3dcfc1d5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3" name="QB_7_AN.309_1#68da1c4dd.blank?vja=1&amp;pid=3dcfc1d53&amp;color=0,0,0&amp;vpa=153&amp;vtp=1"/>
          <p:cNvSpPr/>
          <p:nvPr/>
        </p:nvSpPr>
        <p:spPr>
          <a:xfrm>
            <a:off x="1049401" y="845313"/>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devoting</a:t>
            </a:r>
            <a:endParaRPr lang="en-US" altLang="zh-CN" sz="2000" dirty="0"/>
          </a:p>
        </p:txBody>
      </p:sp>
      <p:sp>
        <p:nvSpPr>
          <p:cNvPr id="4" name="QB_7_AS.310_1#68da1c4dd?vja=1&amp;pid=3dcfc1d53&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句意为：为严守（项目）机密，他数十年间与家人断绝联系，全身心投入研究工作。句中已有谓语cut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off，所以设空处应用非谓语形式；devote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oneself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sth为固定搭配，意为“致力于某事/物；全身心投入某事/物”，此处he与devote之间为逻辑上的主动关系，应用现在分词作状语。故填devoting。</a:t>
            </a:r>
            <a:endParaRPr lang="en-US" altLang="zh-CN" sz="2200" dirty="0"/>
          </a:p>
        </p:txBody>
      </p:sp>
      <p:sp>
        <p:nvSpPr>
          <p:cNvPr id="5" name="QB_7_BD.311_1#b455977bf?vja=1&amp;pid=3dcfc1d53&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6" name="QB_7_AN.312_1#b455977bf.blank?vja=1&amp;pid=3dcfc1d53&amp;color=0,0,0&amp;vpa=154&amp;vtp=1"/>
          <p:cNvSpPr/>
          <p:nvPr/>
        </p:nvSpPr>
        <p:spPr>
          <a:xfrm>
            <a:off x="1062101" y="2846959"/>
            <a:ext cx="10556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master</a:t>
            </a:r>
            <a:endParaRPr lang="en-US" altLang="zh-CN" sz="2000" dirty="0"/>
          </a:p>
        </p:txBody>
      </p:sp>
      <p:sp>
        <p:nvSpPr>
          <p:cNvPr id="7" name="QB_7_AS.313_1#b455977bf?vja=1&amp;pid=3dcfc1d53&amp;color=0,0,0&amp;vtp=1"/>
          <p:cNvSpPr/>
          <p:nvPr/>
        </p:nvSpPr>
        <p:spPr>
          <a:xfrm>
            <a:off x="722376" y="33097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句意为：经过巨大的努力，中国于20世纪70年代成功测试了第一艘核潜艇，成为第五个掌握该技术的国家。“the+序数词+名词+to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sth”为固定结构，意为“第</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个做某事的</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master。</a:t>
            </a:r>
            <a:endParaRPr lang="en-US" altLang="zh-CN" sz="2200" dirty="0"/>
          </a:p>
        </p:txBody>
      </p:sp>
      <p:sp>
        <p:nvSpPr>
          <p:cNvPr id="8" name="QB_7_BD.314_1#ed79e704a?vja=1&amp;pid=3dcfc1d53&amp;color=0,0,0&amp;vtp=1"/>
          <p:cNvSpPr/>
          <p:nvPr/>
        </p:nvSpPr>
        <p:spPr>
          <a:xfrm>
            <a:off x="722376" y="4497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9" name="QB_7_AN.315_1#ed79e704a.blank?vja=1&amp;pid=3dcfc1d53&amp;color=0,0,0&amp;vpa=155&amp;vtp=1"/>
          <p:cNvSpPr/>
          <p:nvPr/>
        </p:nvSpPr>
        <p:spPr>
          <a:xfrm>
            <a:off x="1049401" y="4459859"/>
            <a:ext cx="1196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remarkable</a:t>
            </a:r>
            <a:endParaRPr lang="en-US" altLang="zh-CN" sz="2000" dirty="0"/>
          </a:p>
        </p:txBody>
      </p:sp>
      <p:sp>
        <p:nvSpPr>
          <p:cNvPr id="10" name="QB_7_AS.316_1#ed79e704a?vja=1&amp;pid=3dcfc1d53&amp;color=0,0,0&amp;vtp=1"/>
          <p:cNvSpPr/>
          <p:nvPr/>
        </p:nvSpPr>
        <p:spPr>
          <a:xfrm>
            <a:off x="722376" y="4922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句意为：因其杰出贡献，他在2019年荣获“共和国勋章”。设空处作定语，修饰名词contributions，应用形容词remarkable，表示“不寻常的，非凡的”。故填remarkable。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B_7_BD.317_1#2ac6c8f05?vja=1&amp;pid=3dcfc1d5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3" name="QB_7_AN.318_1#2ac6c8f05.blank?vja=1&amp;pid=3dcfc1d53&amp;color=0,0,0&amp;vpa=156&amp;vtp=1"/>
          <p:cNvSpPr/>
          <p:nvPr/>
        </p:nvSpPr>
        <p:spPr>
          <a:xfrm>
            <a:off x="1036701" y="858013"/>
            <a:ext cx="860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wisdom</a:t>
            </a:r>
            <a:endParaRPr lang="en-US" altLang="zh-CN" sz="2000" dirty="0"/>
          </a:p>
        </p:txBody>
      </p:sp>
      <p:sp>
        <p:nvSpPr>
          <p:cNvPr id="4" name="QB_7_AS.319_1#2ac6c8f05?vja=1&amp;pid=3dcfc1d53&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句意为：黄旭华的一生告诉我们，真正的进步既需要智慧，也离不开毅力。由both</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结构可知，设空处与名词perseverance并列，共同作requires的宾语，所以应用wise的名词形式wisdom，为不可数名词。故填wisdom。</a:t>
            </a:r>
            <a:endParaRPr lang="en-US" altLang="zh-CN" sz="2200" dirty="0"/>
          </a:p>
        </p:txBody>
      </p:sp>
      <p:sp>
        <p:nvSpPr>
          <p:cNvPr id="5" name="QB_7_BD.320_1#a4ad16078?vja=1&amp;pid=3dcfc1d53&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6" name="QB_7_AN.321_1#a4ad16078.blank?vja=1&amp;pid=3dcfc1d53&amp;color=0,0,0&amp;vpa=157&amp;vtp=1"/>
          <p:cNvSpPr/>
          <p:nvPr/>
        </p:nvSpPr>
        <p:spPr>
          <a:xfrm>
            <a:off x="1062101" y="2465959"/>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and</a:t>
            </a:r>
            <a:endParaRPr lang="en-US" altLang="zh-CN" sz="2000" dirty="0"/>
          </a:p>
        </p:txBody>
      </p:sp>
      <p:sp>
        <p:nvSpPr>
          <p:cNvPr id="7" name="QB_7_AS.322_1#a4ad16078?vja=1&amp;pid=3dcfc1d53&amp;color=0,0,0&amp;vtp=1"/>
          <p:cNvSpPr/>
          <p:nvPr/>
        </p:nvSpPr>
        <p:spPr>
          <a:xfrm>
            <a:off x="722376" y="29287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句意为：年轻人应秉承他的精神，承担社会责任，勇敢面对困难，并将国家利益置于个人需求之上。分析句子结构并结合句意可知，taking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social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responsibilities、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confronting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difficulties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courageously和keeping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interests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personal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needs为并列成分，共同作介词of的宾语，应用并列连词and连接。故填and。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
        <p:nvSpPr>
          <p:cNvPr id="2" name="QB_7_BD.323_1#2cecf61b4?vja=1&amp;pid=3dcfc1d5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3" name="QB_7_AN.324_1#2cecf61b4.blank?vja=1&amp;pid=3dcfc1d53&amp;color=0,0,0&amp;vpa=158&amp;vtp=1"/>
          <p:cNvSpPr/>
          <p:nvPr/>
        </p:nvSpPr>
        <p:spPr>
          <a:xfrm>
            <a:off x="1024001" y="858013"/>
            <a:ext cx="1127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to/towards</a:t>
            </a:r>
            <a:endParaRPr lang="en-US" altLang="zh-CN" sz="2000" dirty="0"/>
          </a:p>
        </p:txBody>
      </p:sp>
      <p:sp>
        <p:nvSpPr>
          <p:cNvPr id="4" name="QB_7_AS.325_1#2cecf61b4?vja=1&amp;pid=3dcfc1d53&amp;color=0,0,0&amp;vtp=1"/>
          <p:cNvSpPr/>
          <p:nvPr/>
        </p:nvSpPr>
        <p:spPr>
          <a:xfrm>
            <a:off x="722376" y="1315847"/>
            <a:ext cx="10753344" cy="3818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句意为：唯有秉持这样的奉献精神，我们才能确保他的开拓精神得以延续，照亮中国的复兴之路。path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to/towards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为固定搭配，表示“通往</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的道路”。</a:t>
            </a:r>
            <a:endParaRPr lang="en-US" altLang="zh-CN" sz="2200" dirty="0"/>
          </a:p>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写作语料库</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only置于句首的部分倒装</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此句主干部分使用了部分倒装，“only+状语（介词短语、副词、状语从句）”置于句首时，句子须用部分倒装，这种结构可用于写作中的议论、抒情或总结性语句，强化观点的严谨性和感染力，如：</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consistent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effort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turn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dreams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reality.只有通过不断的努力，我们才能将梦想变为现实。</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putting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knowledge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practice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truly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master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it.只有将知识付诸实践，我们才能真正掌握它。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QB_7_AS.325_2#2cecf61b4?vja=1&amp;pid=3dcfc1d53&amp;color=0,0,0&amp;mp=1&amp;vtp=1&amp;bt=1"/>
          <p:cNvSpPr/>
          <p:nvPr/>
        </p:nvSpPr>
        <p:spPr>
          <a:xfrm>
            <a:off x="722376" y="896112"/>
            <a:ext cx="10753344" cy="1871853"/>
          </a:xfrm>
          <a:prstGeom prst="rect">
            <a:avLst/>
          </a:prstGeom>
          <a:noFill/>
          <a:ln/>
        </p:spPr>
        <p:txBody>
          <a:bodyPr wrap="square" lIns="0" tIns="0" rIns="0" bIns="0" rtlCol="0" anchor="t"/>
          <a:lstStyle/>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refuse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failure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succeed.只有面对失败时决不放弃，我们最终才会取得成功。</a:t>
            </a:r>
            <a:endParaRPr lang="en-US" altLang="zh-CN" sz="20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unwavering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perseverance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achieve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long-term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goals.只有凭借坚定不移的毅力，我们才能实现长期目标。</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realise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importance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teamwork.直到那时，我才意识到团队合作的重要性。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_1#fbea8c511?vja=1&amp;pid=2a52d6630&amp;color=0,0,0&amp;vtp=1">
            <a:extLst>
              <a:ext uri="{FF2B5EF4-FFF2-40B4-BE49-F238E27FC236}">
                <a16:creationId xmlns:a16="http://schemas.microsoft.com/office/drawing/2014/main" id="{65EFD7A0-5A9C-566A-0145-98E27BF1C304}"/>
              </a:ext>
            </a:extLst>
          </p:cNvPr>
          <p:cNvSpPr/>
          <p:nvPr/>
        </p:nvSpPr>
        <p:spPr>
          <a:xfrm>
            <a:off x="722376" y="900000"/>
            <a:ext cx="10753344" cy="1113155"/>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laughing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remotely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funny.</a:t>
            </a:r>
            <a:endParaRPr lang="en-US" altLang="zh-CN" sz="2000" dirty="0"/>
          </a:p>
        </p:txBody>
      </p:sp>
      <p:sp>
        <p:nvSpPr>
          <p:cNvPr id="3" name="QB_6_AS.18_1#fbea8c511?vja=1&amp;pid=2a52d6630&amp;color=0,0,0&amp;vtp=1">
            <a:extLst>
              <a:ext uri="{FF2B5EF4-FFF2-40B4-BE49-F238E27FC236}">
                <a16:creationId xmlns:a16="http://schemas.microsoft.com/office/drawing/2014/main" id="{EC1B42C7-D52D-426F-C081-B1B4DA38E41E}"/>
              </a:ext>
            </a:extLst>
          </p:cNvPr>
          <p:cNvSpPr/>
          <p:nvPr/>
        </p:nvSpPr>
        <p:spPr>
          <a:xfrm>
            <a:off x="722376" y="2087245"/>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句意为：有趣的是，在这些对话中，我们仍然不会因为笑话而发笑：我们笑的是那些表面上看起来一点也不好笑的陈述和评论。设空处在句首，其后有逗号，作状语，修饰整个句子，应用副词。故填Interestingly。</a:t>
            </a:r>
            <a:endParaRPr lang="en-US" altLang="zh-CN" sz="2200" dirty="0"/>
          </a:p>
        </p:txBody>
      </p:sp>
      <p:sp>
        <p:nvSpPr>
          <p:cNvPr id="4" name="QB_6_AN.17_1#fbea8c511.blank?vja=1&amp;pid=2a52d6630&amp;color=0,0,0&amp;vpa=6&amp;vtp=1">
            <a:extLst>
              <a:ext uri="{FF2B5EF4-FFF2-40B4-BE49-F238E27FC236}">
                <a16:creationId xmlns:a16="http://schemas.microsoft.com/office/drawing/2014/main" id="{2BF2C31E-5ED4-B70E-7EF3-F17DE29810B8}"/>
              </a:ext>
            </a:extLst>
          </p:cNvPr>
          <p:cNvSpPr/>
          <p:nvPr/>
        </p:nvSpPr>
        <p:spPr>
          <a:xfrm>
            <a:off x="1134999" y="849200"/>
            <a:ext cx="13366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Interestingly</a:t>
            </a:r>
            <a:endParaRPr lang="en-US" altLang="zh-CN" sz="2000" dirty="0"/>
          </a:p>
        </p:txBody>
      </p:sp>
    </p:spTree>
    <p:extLst>
      <p:ext uri="{BB962C8B-B14F-4D97-AF65-F5344CB8AC3E}">
        <p14:creationId xmlns:p14="http://schemas.microsoft.com/office/powerpoint/2010/main" val="30683187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p:sp>
        <p:nvSpPr>
          <p:cNvPr id="2" name="QB_7_BD.326_1#a7c493438?vja=1&amp;pid=3dcfc1d5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7_AN.327_1#a7c493438.blank?vja=1&amp;pid=3dcfc1d53&amp;color=0,0,0&amp;vpa=159&amp;vtp=1"/>
          <p:cNvSpPr/>
          <p:nvPr/>
        </p:nvSpPr>
        <p:spPr>
          <a:xfrm>
            <a:off x="1151001" y="858013"/>
            <a:ext cx="495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how</a:t>
            </a:r>
            <a:endParaRPr lang="en-US" altLang="zh-CN" sz="2000" dirty="0"/>
          </a:p>
        </p:txBody>
      </p:sp>
      <p:sp>
        <p:nvSpPr>
          <p:cNvPr id="4" name="QB_7_AS.328_1#a7c493438?vja=1&amp;pid=3dcfc1d53&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尽管黄旭华已离我们而去，但他的事迹依然完美诠释了个人奉献如何能够凝聚成集体力量。设空处引导宾语从句，从句中缺少方式状语，表示“个人的奉献如何能够凝聚成集体力量”，应用how引导从句。故填how。</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p:sp>
        <p:nvSpPr>
          <p:cNvPr id="2" name="C_4#cd250f4d8.fixed?vja=1&amp;pid=0b38a638f&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02</a:t>
            </a:r>
            <a:endParaRPr lang="en-US" altLang="zh-CN" sz="7200" dirty="0"/>
          </a:p>
        </p:txBody>
      </p:sp>
      <p:sp>
        <p:nvSpPr>
          <p:cNvPr id="3" name="C_4#cd250f4d8.fixed?vja=1&amp;pid=0b38a638f&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Ⅱ</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Using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language—Presenting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cd250f4d8.fixed?vja=1&amp;pid=0b38a638f&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cd250f4d8.fixed?vja=1&amp;pid=0b38a638f&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name="Slide 69&amp;si=69">
    <p:spTree>
      <p:nvGrpSpPr>
        <p:cNvPr id="1" name=""/>
        <p:cNvGrpSpPr/>
        <p:nvPr/>
      </p:nvGrpSpPr>
      <p:grpSpPr>
        <a:xfrm>
          <a:off x="0" y="0"/>
          <a:ext cx="0" cy="0"/>
          <a:chOff x="0" y="0"/>
          <a:chExt cx="0" cy="0"/>
        </a:xfrm>
      </p:grpSpPr>
      <p:sp>
        <p:nvSpPr>
          <p:cNvPr id="2" name="QM_6_BD.329_1#9e4355be5?vja=1&amp;pid=8b4b75154&amp;color=0,0,0&amp;vtp=1&amp;bt=1"/>
          <p:cNvSpPr/>
          <p:nvPr/>
        </p:nvSpPr>
        <p:spPr>
          <a:xfrm>
            <a:off x="722376" y="900000"/>
            <a:ext cx="10753344" cy="3771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[江西上高二中2024高二期中]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classic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ahead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self.Narratives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self?</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psychologist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professor.My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theme.I’ve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reasons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long-term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decisions.In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strangers,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impede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（阻碍）</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long-term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concrete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vivid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strengthen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selves.</a:t>
            </a:r>
            <a:r>
              <a:rPr lang="en-US" altLang="zh-CN" sz="100" b="0" i="0" kern="0" spc="-99900" dirty="0">
                <a:solidFill>
                  <a:srgbClr val="FFFFFF"/>
                </a:solidFill>
                <a:latin typeface="Times New Roman" pitchFamily="34" charset="0"/>
                <a:ea typeface="微软雅黑" pitchFamily="34" charset="-122"/>
                <a:cs typeface="Times New Roman" pitchFamily="34" charset="-120"/>
              </a:rPr>
              <a:t>#2</a:t>
            </a:r>
            <a:endParaRPr lang="en-US" altLang="zh-CN" sz="2000" dirty="0"/>
          </a:p>
        </p:txBody>
      </p:sp>
    </p:spTree>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name="Slide 70&amp;si=70">
    <p:spTree>
      <p:nvGrpSpPr>
        <p:cNvPr id="1" name=""/>
        <p:cNvGrpSpPr/>
        <p:nvPr/>
      </p:nvGrpSpPr>
      <p:grpSpPr>
        <a:xfrm>
          <a:off x="0" y="0"/>
          <a:ext cx="0" cy="0"/>
          <a:chOff x="0" y="0"/>
          <a:chExt cx="0" cy="0"/>
        </a:xfrm>
      </p:grpSpPr>
      <p:sp>
        <p:nvSpPr>
          <p:cNvPr id="2" name="QM_6_BD.329_2#9e4355be5?vja=1&amp;pid=8b4b75154&amp;color=0,0,0&amp;mp=1&amp;vtp=1&amp;bt=1"/>
          <p:cNvSpPr/>
          <p:nvPr/>
        </p:nvSpPr>
        <p:spPr>
          <a:xfrm>
            <a:off x="722376" y="900000"/>
            <a:ext cx="10753344" cy="3771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Admittedly,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a</a:t>
            </a:r>
            <a:r>
              <a:rPr lang="en-US" altLang="zh-CN" sz="2000" b="0" i="0" u="sng"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far</a:t>
            </a:r>
            <a:r>
              <a:rPr lang="en-US" altLang="zh-CN" sz="2000" b="0" i="0" u="sng"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cry</a:t>
            </a:r>
            <a:r>
              <a:rPr lang="en-US" altLang="zh-CN" sz="2000" b="0" i="0" u="sng"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self.But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richer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artificial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intelligence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predicting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make.It’d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selves.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return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aspects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today—questions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regrets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unfulfilled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actions.</a:t>
            </a:r>
            <a:r>
              <a:rPr lang="en-US" altLang="zh-CN" sz="100" b="0" i="0" kern="0" spc="-99900" dirty="0">
                <a:solidFill>
                  <a:srgbClr val="FFFFFF"/>
                </a:solidFill>
                <a:latin typeface="Times New Roman" pitchFamily="34" charset="0"/>
                <a:ea typeface="微软雅黑" pitchFamily="34" charset="-122"/>
                <a:cs typeface="Times New Roman" pitchFamily="34" charset="-120"/>
              </a:rPr>
              <a:t>#4</a:t>
            </a:r>
            <a:endParaRPr lang="en-US" altLang="zh-CN" sz="2000" dirty="0"/>
          </a:p>
        </p:txBody>
      </p:sp>
    </p:spTree>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name="Slide 71&amp;si=71">
    <p:spTree>
      <p:nvGrpSpPr>
        <p:cNvPr id="1" name=""/>
        <p:cNvGrpSpPr/>
        <p:nvPr/>
      </p:nvGrpSpPr>
      <p:grpSpPr>
        <a:xfrm>
          <a:off x="0" y="0"/>
          <a:ext cx="0" cy="0"/>
          <a:chOff x="0" y="0"/>
          <a:chExt cx="0" cy="0"/>
        </a:xfrm>
      </p:grpSpPr>
      <p:sp>
        <p:nvSpPr>
          <p:cNvPr id="2" name="QM_6_BD.329_3#9e4355be5?vja=1&amp;pid=8b4b75154&amp;color=0,0,0&amp;mp=1&amp;vtp=1&amp;bt=1"/>
          <p:cNvSpPr/>
          <p:nvPr/>
        </p:nvSpPr>
        <p:spPr>
          <a:xfrm>
            <a:off x="722376" y="896112"/>
            <a:ext cx="10753344" cy="1485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answers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willingness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currently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stranger.</a:t>
            </a:r>
            <a:r>
              <a:rPr lang="en-US" altLang="zh-CN" sz="100" b="0" i="0" kern="0" spc="-99900" dirty="0">
                <a:solidFill>
                  <a:srgbClr val="FFFFFF"/>
                </a:solidFill>
                <a:latin typeface="Times New Roman" pitchFamily="34" charset="0"/>
                <a:ea typeface="微软雅黑" pitchFamily="34" charset="-122"/>
                <a:cs typeface="Times New Roman" pitchFamily="34" charset="-120"/>
              </a:rPr>
              <a:t>#5</a:t>
            </a:r>
            <a:endParaRPr lang="en-US" altLang="zh-CN" sz="2000" dirty="0"/>
          </a:p>
        </p:txBody>
      </p:sp>
      <p:sp>
        <p:nvSpPr>
          <p:cNvPr id="3" name="QM_6_EX.330_1#9e4355be5?vja=1&amp;pid=8b4b75154&amp;color=0,0,0&amp;vtp=1"/>
          <p:cNvSpPr/>
          <p:nvPr/>
        </p:nvSpPr>
        <p:spPr>
          <a:xfrm>
            <a:off x="722376" y="2426398"/>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本文是一篇议论文。文章主要论述了人们很难作出长期的决定是因为人们发现很难与遥远的自己联系起来，作者建议人们花一点时间想象一下这次会面，就能帮助现在的自己作出更好的选择。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72&amp;si=72">
    <p:spTree>
      <p:nvGrpSpPr>
        <p:cNvPr id="1" name=""/>
        <p:cNvGrpSpPr/>
        <p:nvPr/>
      </p:nvGrpSpPr>
      <p:grpSpPr>
        <a:xfrm>
          <a:off x="0" y="0"/>
          <a:ext cx="0" cy="0"/>
          <a:chOff x="0" y="0"/>
          <a:chExt cx="0" cy="0"/>
        </a:xfrm>
      </p:grpSpPr>
      <p:sp>
        <p:nvSpPr>
          <p:cNvPr id="2" name="QC_7_BD.331_1#6cc4fb260?vja=1&amp;pid=9e4355be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long-term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author?(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332_1#6cc4fb260.bracket?vja=1&amp;pid=9e4355be5&amp;color=0,0,0&amp;vpa=160&amp;vtp=1"/>
          <p:cNvSpPr/>
          <p:nvPr/>
        </p:nvSpPr>
        <p:spPr>
          <a:xfrm>
            <a:off x="10365042"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331_2#6cc4fb260.choices?vja=1&amp;pid=9e4355be5&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available.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B.Strangers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decision-making.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impractical.</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selves.</a:t>
            </a:r>
            <a:endParaRPr lang="en-US" altLang="zh-CN" sz="2000" dirty="0"/>
          </a:p>
        </p:txBody>
      </p:sp>
      <p:sp>
        <p:nvSpPr>
          <p:cNvPr id="5" name="QC_7_AS.333_1#6cc4fb260?vja=1&amp;pid=9e4355be5&amp;color=0,0,0&amp;vtp=1"/>
          <p:cNvSpPr/>
          <p:nvPr/>
        </p:nvSpPr>
        <p:spPr>
          <a:xfrm>
            <a:off x="722376" y="2839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largely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focused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selves,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explored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reasons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hard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long-term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decisions.In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research,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learnt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often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imagine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selves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strangers,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impede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long-term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choices.”可知，人们很难作出长期的决定是因为人们把未来的自己想象成陌生人，即人们发现很难与遥远的自己联系起来。故选D项。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73&amp;si=73">
    <p:spTree>
      <p:nvGrpSpPr>
        <p:cNvPr id="1" name=""/>
        <p:cNvGrpSpPr/>
        <p:nvPr/>
      </p:nvGrpSpPr>
      <p:grpSpPr>
        <a:xfrm>
          <a:off x="0" y="0"/>
          <a:ext cx="0" cy="0"/>
          <a:chOff x="0" y="0"/>
          <a:chExt cx="0" cy="0"/>
        </a:xfrm>
      </p:grpSpPr>
      <p:sp>
        <p:nvSpPr>
          <p:cNvPr id="2" name="QC_7_BD.334_1#8cfcabb88?vja=1&amp;pid=9e4355be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phrase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335_1#8cfcabb88.bracket?vja=1&amp;pid=9e4355be5&amp;color=0,0,0&amp;vpa=161&amp;vtp=1"/>
          <p:cNvSpPr/>
          <p:nvPr/>
        </p:nvSpPr>
        <p:spPr>
          <a:xfrm>
            <a:off x="92059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334_2#8cfcabb88.choices?vja=1&amp;pid=9e4355be5&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A.Contradictory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convenient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endParaRPr lang="en-US" altLang="zh-CN" sz="2000" dirty="0"/>
          </a:p>
        </p:txBody>
      </p:sp>
      <p:sp>
        <p:nvSpPr>
          <p:cNvPr id="5" name="QC_7_AS.336_1#8cfcabb88?vja=1&amp;pid=9e4355be5&amp;color=0,0,0&amp;vtp=1"/>
          <p:cNvSpPr/>
          <p:nvPr/>
        </p:nvSpPr>
        <p:spPr>
          <a:xfrm>
            <a:off x="722376" y="2077847"/>
            <a:ext cx="10753344" cy="1909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词义猜测题。根据第二段中的“In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research,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learnt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often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imagine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selves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strangers,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impede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long-term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choices.”和画线词上文having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engage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imaginary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conversation以及后文actually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meeting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self可知，人们发现很难与遥远的自己联系起来，即让人们参与想象中的对话与真正见到未来的自己的情况大不相同。故画线词意思是“与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非常不同”，故选B项。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name="Slide 74&amp;si=74">
    <p:spTree>
      <p:nvGrpSpPr>
        <p:cNvPr id="1" name=""/>
        <p:cNvGrpSpPr/>
        <p:nvPr/>
      </p:nvGrpSpPr>
      <p:grpSpPr>
        <a:xfrm>
          <a:off x="0" y="0"/>
          <a:ext cx="0" cy="0"/>
          <a:chOff x="0" y="0"/>
          <a:chExt cx="0" cy="0"/>
        </a:xfrm>
      </p:grpSpPr>
      <p:sp>
        <p:nvSpPr>
          <p:cNvPr id="2" name="QC_7_BD.337_1#e70c18240?vja=1&amp;pid=9e4355be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self?(</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338_1#e70c18240.bracket?vja=1&amp;pid=9e4355be5&amp;color=0,0,0&amp;vpa=162&amp;vtp=1"/>
          <p:cNvSpPr/>
          <p:nvPr/>
        </p:nvSpPr>
        <p:spPr>
          <a:xfrm>
            <a:off x="835825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337_2#e70c18240.choices?vja=1&amp;pid=9e4355be5&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differently?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p:txBody>
      </p:sp>
      <p:sp>
        <p:nvSpPr>
          <p:cNvPr id="5" name="QC_7_AS.339_1#e70c18240?vja=1&amp;pid=9e4355be5&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推理判断题。根据倒数第二段中的“I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realise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reflection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powerful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questions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better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choices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today—questions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exploring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personal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growth,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regrets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unfulfilled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actions.”可知，作者最有可能问那些探索个人成长、遗憾和未实现的行为的问题，由此可推知，作者可能问未来的自己：如果有机会，我会做些什么不同的事？故选C项。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75&amp;si=75">
    <p:spTree>
      <p:nvGrpSpPr>
        <p:cNvPr id="1" name=""/>
        <p:cNvGrpSpPr/>
        <p:nvPr/>
      </p:nvGrpSpPr>
      <p:grpSpPr>
        <a:xfrm>
          <a:off x="0" y="0"/>
          <a:ext cx="0" cy="0"/>
          <a:chOff x="0" y="0"/>
          <a:chExt cx="0" cy="0"/>
        </a:xfrm>
      </p:grpSpPr>
      <p:sp>
        <p:nvSpPr>
          <p:cNvPr id="2" name="QC_7_BD.340_1#8fd339008?vja=1&amp;pid=9e4355be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suitable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341_1#8fd339008.bracket?vja=1&amp;pid=9e4355be5&amp;color=0,0,0&amp;vpa=163&amp;vtp=1"/>
          <p:cNvSpPr/>
          <p:nvPr/>
        </p:nvSpPr>
        <p:spPr>
          <a:xfrm>
            <a:off x="718667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340_2#8fd339008.choices?vja=1&amp;pid=9e4355be5&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Self?</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Selves?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Selves?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D.Artificial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Intelligence: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Self?</a:t>
            </a:r>
            <a:endParaRPr lang="en-US" altLang="zh-CN" sz="2000" dirty="0"/>
          </a:p>
        </p:txBody>
      </p:sp>
      <p:sp>
        <p:nvSpPr>
          <p:cNvPr id="5" name="QC_7_AS.342_1#8fd339008?vja=1&amp;pid=9e4355be5&amp;color=0,0,0&amp;vtp=1"/>
          <p:cNvSpPr/>
          <p:nvPr/>
        </p:nvSpPr>
        <p:spPr>
          <a:xfrm>
            <a:off x="722376" y="2839847"/>
            <a:ext cx="10753344" cy="2294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主旨大意题。根据第一段中的“</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self?”和倒数第二段中的“So,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return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original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question: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time-travel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self,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aspects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可知，文章聚焦于“如果你能穿越时空遇见未来的自己会怎么样”，作者围绕这一主题阐述了自己针对这一问题的研究结果以及对人们的建议，故A项（时光旅行：如果你遇到了未来的自己会怎么样？）最适合做文章标题。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76&amp;si=76">
    <p:spTree>
      <p:nvGrpSpPr>
        <p:cNvPr id="1" name=""/>
        <p:cNvGrpSpPr/>
        <p:nvPr/>
      </p:nvGrpSpPr>
      <p:grpSpPr>
        <a:xfrm>
          <a:off x="0" y="0"/>
          <a:ext cx="0" cy="0"/>
          <a:chOff x="0" y="0"/>
          <a:chExt cx="0" cy="0"/>
        </a:xfrm>
      </p:grpSpPr>
      <p:sp>
        <p:nvSpPr>
          <p:cNvPr id="2" name="QC_7_AS.342_2#8fd339008?vja=1&amp;pid=9e4355be5&amp;color=0,0,0&amp;mp=1&amp;vtp=1&amp;bt=1"/>
          <p:cNvSpPr/>
          <p:nvPr/>
        </p:nvSpPr>
        <p:spPr>
          <a:xfrm>
            <a:off x="722376" y="900000"/>
            <a:ext cx="10753344" cy="3780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方法总结</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主旨大意题的解题方法</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（1）主旨大意题分为标题类和主题类，考查的是考生对文章或段落内容的深层次理解，它要求考生在充分理解全文的前提下，对整篇文章或整个段落的主旨有一个较为清晰的印象。</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（2）对于一篇文章或一段文字来讲，其主旨大意往往同时具备四个特征：①概括性：该主旨可以涵盖全文；②针对性：主旨句与文章内涵相符,</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范围一致；③简短性：主旨句多为名词短语、动名词短语或祈使句；④醒目性：主旨句通常都新颖奇特,</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较吸引眼球。</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（3）干扰项的特点有：①以偏概全；②概括过度/范围缩小；③逻辑颠倒；④偷换概念。</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（4）对一篇文章来讲，主旨大意多与首段和尾段相关。对一段文字来讲，主旨往往出现在段首。</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（5）在判断文章的主旨大意时，可以考虑浏览该文章其余各题及其选项。对除主旨大意题之外的各题意义涵盖全面且积极正向的一项，往往是该主旨大意题的正确选项。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B_6_BD.19_1#b42cb4f66?vja=1&amp;pid=2a52d663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devoted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entirely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endParaRPr lang="en-US" altLang="zh-CN" sz="2000" dirty="0"/>
          </a:p>
        </p:txBody>
      </p:sp>
      <p:sp>
        <p:nvSpPr>
          <p:cNvPr id="3" name="QB_6_AN.20_1#b42cb4f66.blank?vja=1&amp;pid=2a52d6630&amp;color=0,0,0&amp;vpa=7&amp;vtp=1"/>
          <p:cNvSpPr/>
          <p:nvPr/>
        </p:nvSpPr>
        <p:spPr>
          <a:xfrm>
            <a:off x="5154676" y="858013"/>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4" name="QB_6_AS.21_1#b42cb4f66?vja=1&amp;pid=2a52d6630&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句意为：这位科学家全身心地投入自己的研究。devote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oneself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to为固定搭配，意为“献身于；致力于”。故填to。</a:t>
            </a:r>
            <a:endParaRPr lang="en-US" altLang="zh-CN" sz="2200" dirty="0"/>
          </a:p>
        </p:txBody>
      </p:sp>
      <p:sp>
        <p:nvSpPr>
          <p:cNvPr id="5" name="QB_6_BD.22_1#3e4a4f979?vja=1&amp;pid=2a52d6630&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8.Facing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endParaRPr lang="en-US" altLang="zh-CN" sz="2000" dirty="0"/>
          </a:p>
        </p:txBody>
      </p:sp>
      <p:sp>
        <p:nvSpPr>
          <p:cNvPr id="6" name="QB_6_AN.23_1#3e4a4f979.blank?vja=1&amp;pid=2a52d6630&amp;color=0,0,0&amp;vpa=8&amp;vtp=1"/>
          <p:cNvSpPr/>
          <p:nvPr/>
        </p:nvSpPr>
        <p:spPr>
          <a:xfrm>
            <a:off x="6624701" y="2072259"/>
            <a:ext cx="903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working</a:t>
            </a:r>
            <a:endParaRPr lang="en-US" altLang="zh-CN" sz="2000" dirty="0"/>
          </a:p>
        </p:txBody>
      </p:sp>
      <p:sp>
        <p:nvSpPr>
          <p:cNvPr id="7" name="QB_6_AS.24_1#3e4a4f979?vja=1&amp;pid=2a52d6630&amp;color=0,0,0&amp;vtp=1"/>
          <p:cNvSpPr/>
          <p:nvPr/>
        </p:nvSpPr>
        <p:spPr>
          <a:xfrm>
            <a:off x="722376" y="2547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句意为：解决问题的最佳方式是勇于面对问题。approach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的方法”，to为介词，设空处应用动名词形式。故填working。</a:t>
            </a:r>
            <a:endParaRPr lang="en-US" altLang="zh-CN" sz="2200" dirty="0"/>
          </a:p>
        </p:txBody>
      </p:sp>
      <p:sp>
        <p:nvSpPr>
          <p:cNvPr id="8" name="QB_6_BD.25_1#cfb2f3a1b?vja=1&amp;pid=2a52d6630&amp;color=0,0,0&amp;vtp=1"/>
          <p:cNvSpPr/>
          <p:nvPr/>
        </p:nvSpPr>
        <p:spPr>
          <a:xfrm>
            <a:off x="722376" y="33572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Ginni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Bazlinton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Antarctica,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penguins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hello.</a:t>
            </a:r>
            <a:endParaRPr lang="en-US" altLang="zh-CN" sz="2000" dirty="0"/>
          </a:p>
        </p:txBody>
      </p:sp>
      <p:sp>
        <p:nvSpPr>
          <p:cNvPr id="9" name="QB_6_AN.26_1#cfb2f3a1b.blank?vja=1&amp;pid=2a52d6630&amp;color=0,0,0&amp;vpa=9&amp;vtp=1"/>
          <p:cNvSpPr/>
          <p:nvPr/>
        </p:nvSpPr>
        <p:spPr>
          <a:xfrm>
            <a:off x="1838389" y="3687445"/>
            <a:ext cx="831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longing</a:t>
            </a:r>
            <a:endParaRPr lang="en-US" altLang="zh-CN" sz="2000" dirty="0"/>
          </a:p>
        </p:txBody>
      </p:sp>
      <p:sp>
        <p:nvSpPr>
          <p:cNvPr id="10" name="QB_6_AS.27_1#cfb2f3a1b?vja=1&amp;pid=2a52d6630&amp;color=0,0,0&amp;vtp=1"/>
          <p:cNvSpPr/>
          <p:nvPr/>
        </p:nvSpPr>
        <p:spPr>
          <a:xfrm>
            <a:off x="722376" y="4160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句意为：当金尼·巴兹林顿到达南极洲时，她发现自己受到了一群渴望打招呼的小巴布亚企鹅的欢迎。设空处作后置定语，应用非谓语形式，penguins与long之间为逻辑上的主动关系，应用现在分词。故填longing。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77&amp;si=77">
    <p:spTree>
      <p:nvGrpSpPr>
        <p:cNvPr id="1" name=""/>
        <p:cNvGrpSpPr/>
        <p:nvPr/>
      </p:nvGrpSpPr>
      <p:grpSpPr>
        <a:xfrm>
          <a:off x="0" y="0"/>
          <a:ext cx="0" cy="0"/>
          <a:chOff x="0" y="0"/>
          <a:chExt cx="0" cy="0"/>
        </a:xfrm>
      </p:grpSpPr>
      <p:sp>
        <p:nvSpPr>
          <p:cNvPr id="2" name="QC_7_AS.342_3#8fd339008?vja=1&amp;pid=9e4355be5&amp;color=0,0,0&amp;mp=1&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长难句分析</a:t>
            </a:r>
            <a:endParaRPr lang="en-US" altLang="zh-CN" sz="2000" dirty="0"/>
          </a:p>
        </p:txBody>
      </p:sp>
      <p:pic>
        <p:nvPicPr>
          <p:cNvPr id="3" name="QC_7_AS.342_4#8fd339008?vja=1&amp;pid=9e4355be5&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203704" y="1384124"/>
            <a:ext cx="7781544" cy="29352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AS.342_5#8fd339008?vja=1&amp;pid=9e4355be5&amp;color=0,0,0&amp;mp=1&amp;vtp=1"/>
          <p:cNvSpPr/>
          <p:nvPr/>
        </p:nvSpPr>
        <p:spPr>
          <a:xfrm>
            <a:off x="722376" y="4457524"/>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句意：</a:t>
            </a:r>
            <a:r>
              <a:rPr lang="en-US" altLang="zh-CN" sz="2000" b="0" i="0" dirty="0">
                <a:solidFill>
                  <a:srgbClr val="385723"/>
                </a:solidFill>
                <a:latin typeface="Times New Roman" pitchFamily="34" charset="0"/>
                <a:ea typeface="微软雅黑" pitchFamily="34" charset="-122"/>
                <a:cs typeface="Times New Roman" pitchFamily="34" charset="-120"/>
              </a:rPr>
              <a:t>通过深入思考，我意识到，最有影响力的问题是那些帮助我现在作出更好选择的问题——探索个人成长、遗憾和未实现的行为的问题。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79&amp;si=79">
    <p:spTree>
      <p:nvGrpSpPr>
        <p:cNvPr id="1" name=""/>
        <p:cNvGrpSpPr/>
        <p:nvPr/>
      </p:nvGrpSpPr>
      <p:grpSpPr>
        <a:xfrm>
          <a:off x="0" y="0"/>
          <a:ext cx="0" cy="0"/>
          <a:chOff x="0" y="0"/>
          <a:chExt cx="0" cy="0"/>
        </a:xfrm>
      </p:grpSpPr>
      <p:sp>
        <p:nvSpPr>
          <p:cNvPr id="2" name="QM_6_BD.343_1#b9073213c?vja=1&amp;pid=c93b55b51&amp;color=0,0,0&amp;vtp=1&amp;bt=1"/>
          <p:cNvSpPr/>
          <p:nvPr/>
        </p:nvSpPr>
        <p:spPr>
          <a:xfrm>
            <a:off x="722376" y="900000"/>
            <a:ext cx="10753344" cy="5211382"/>
          </a:xfrm>
          <a:prstGeom prst="rect">
            <a:avLst/>
          </a:prstGeom>
          <a:noFill/>
          <a:ln/>
        </p:spPr>
        <p:txBody>
          <a:bodyPr wrap="square" lIns="0" tIns="0" rIns="0" bIns="0" rtlCol="0" anchor="t"/>
          <a:lstStyle/>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[河南鹤壁高中2024高二期末]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retirement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Club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library.</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nervously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parts.A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dozen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primary-age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gathered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table</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eagerly.Almost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double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adults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crowded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watching.</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Glancing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accompanying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“Okay,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started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adopting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firefighting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step</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nodded,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screws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（螺丝）</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limbs.Max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wandered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table</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surely</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instructions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a:t>
            </a:r>
            <a:r>
              <a:rPr lang="en-US" altLang="zh-CN" sz="100" b="0" i="0" kern="0" spc="-99900" dirty="0">
                <a:solidFill>
                  <a:srgbClr val="FFFFFF"/>
                </a:solidFill>
                <a:latin typeface="Times New Roman" pitchFamily="34" charset="0"/>
                <a:ea typeface="微软雅黑" pitchFamily="34" charset="-122"/>
                <a:cs typeface="Times New Roman" pitchFamily="34" charset="-120"/>
              </a:rPr>
              <a:t>#5</a:t>
            </a:r>
            <a:endParaRPr lang="en-US" altLang="zh-CN" sz="2000" dirty="0"/>
          </a:p>
        </p:txBody>
      </p:sp>
    </p:spTree>
  </p:cSld>
  <p:clrMapOvr>
    <a:masterClrMapping/>
  </p:clrMapOvr>
  <p:transition>
    <p:fade/>
  </p:transition>
</p:sld>
</file>

<file path=ppt/slides/slide72.xml><?xml version="1.0" encoding="utf-8"?>
<p:sld xmlns:a="http://schemas.openxmlformats.org/drawingml/2006/main" xmlns:r="http://schemas.openxmlformats.org/officeDocument/2006/relationships" xmlns:p="http://schemas.openxmlformats.org/presentationml/2006/main">
  <p:cSld name="Slide 80&amp;si=80">
    <p:spTree>
      <p:nvGrpSpPr>
        <p:cNvPr id="1" name=""/>
        <p:cNvGrpSpPr/>
        <p:nvPr/>
      </p:nvGrpSpPr>
      <p:grpSpPr>
        <a:xfrm>
          <a:off x="0" y="0"/>
          <a:ext cx="0" cy="0"/>
          <a:chOff x="0" y="0"/>
          <a:chExt cx="0" cy="0"/>
        </a:xfrm>
      </p:grpSpPr>
      <p:sp>
        <p:nvSpPr>
          <p:cNvPr id="2" name="QM_6_BD.343_2#b9073213c?vja=1&amp;pid=c93b55b51&amp;color=0,0,0&amp;mp=1&amp;vtp=1&amp;bt=1"/>
          <p:cNvSpPr/>
          <p:nvPr/>
        </p:nvSpPr>
        <p:spPr>
          <a:xfrm>
            <a:off x="722376" y="900000"/>
            <a:ext cx="10753344" cy="2628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parts.As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Club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room.Robots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sizes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tables.The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excited</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look.</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Max.Each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retiring.He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perhaps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new</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himself.</a:t>
            </a:r>
            <a:r>
              <a:rPr lang="en-US" altLang="zh-CN" sz="100" b="0" i="0" kern="0" spc="-99900" dirty="0">
                <a:solidFill>
                  <a:srgbClr val="FFFFFF"/>
                </a:solidFill>
                <a:latin typeface="Times New Roman" pitchFamily="34" charset="0"/>
                <a:ea typeface="微软雅黑" pitchFamily="34" charset="-122"/>
                <a:cs typeface="Times New Roman" pitchFamily="34" charset="-120"/>
              </a:rPr>
              <a:t>#7</a:t>
            </a:r>
            <a:endParaRPr lang="en-US" altLang="zh-CN" sz="2000" dirty="0"/>
          </a:p>
        </p:txBody>
      </p:sp>
      <p:sp>
        <p:nvSpPr>
          <p:cNvPr id="3" name="QM_6_EX.344_1#b9073213c?vja=1&amp;pid=c93b55b51&amp;color=0,0,0&amp;vtp=1"/>
          <p:cNvSpPr/>
          <p:nvPr/>
        </p:nvSpPr>
        <p:spPr>
          <a:xfrm>
            <a:off x="722376" y="3569222"/>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本文是一篇记叙文。从消防队退休的头几个星期里，马克斯感到茫然无措，图书馆经理波莉帮助他报名成为图书馆机器人俱乐部的志愿者，在第一次完成志愿活动后，他找到了新的人生目标。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Slide 81&amp;si=81">
    <p:spTree>
      <p:nvGrpSpPr>
        <p:cNvPr id="1" name=""/>
        <p:cNvGrpSpPr/>
        <p:nvPr/>
      </p:nvGrpSpPr>
      <p:grpSpPr>
        <a:xfrm>
          <a:off x="0" y="0"/>
          <a:ext cx="0" cy="0"/>
          <a:chOff x="0" y="0"/>
          <a:chExt cx="0" cy="0"/>
        </a:xfrm>
      </p:grpSpPr>
      <p:sp>
        <p:nvSpPr>
          <p:cNvPr id="2" name="QC_7_BD.345_1#743f7e632.choices?vja=1&amp;pid=b9073213c&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.volunteer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B.writer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C.builder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.fireman</a:t>
            </a:r>
            <a:endParaRPr lang="en-US" altLang="zh-CN" sz="2000" dirty="0"/>
          </a:p>
        </p:txBody>
      </p:sp>
      <p:sp>
        <p:nvSpPr>
          <p:cNvPr id="3" name="QC_7_AN.346_1#743f7e632.bracket?vja=1&amp;pid=b9073213c&amp;color=0,0,0&amp;vpa=164&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AS.347_1#743f7e632?vja=1&amp;pid=b9073213c&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根据下文中的Max</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volunteered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before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可知，此处表示马克斯报名成为图书馆机器人俱乐部的志愿者。故选A项。</a:t>
            </a:r>
            <a:endParaRPr lang="en-US" altLang="zh-CN" sz="2200" dirty="0"/>
          </a:p>
        </p:txBody>
      </p:sp>
      <p:sp>
        <p:nvSpPr>
          <p:cNvPr id="5" name="QC_7_BD.348_1#21806b29f.choices?vja=1&amp;pid=b9073213c&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.books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B.programmes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C.children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.robots</a:t>
            </a:r>
            <a:endParaRPr lang="en-US" altLang="zh-CN" sz="2000" dirty="0"/>
          </a:p>
        </p:txBody>
      </p:sp>
      <p:sp>
        <p:nvSpPr>
          <p:cNvPr id="6" name="QC_7_AN.349_1#21806b29f.bracket?vja=1&amp;pid=b9073213c&amp;color=0,0,0&amp;vpa=165&amp;vtp=1"/>
          <p:cNvSpPr/>
          <p:nvPr/>
        </p:nvSpPr>
        <p:spPr>
          <a:xfrm>
            <a:off x="1176401" y="2123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7_AS.350_1#21806b29f?vja=1&amp;pid=b9073213c&amp;color=0,0,0&amp;vtp=1"/>
          <p:cNvSpPr/>
          <p:nvPr/>
        </p:nvSpPr>
        <p:spPr>
          <a:xfrm>
            <a:off x="722376" y="2547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Robot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Club和下文中的“He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opened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packs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containing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robots,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nervously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parts.”可知，马克斯成了机器人俱乐部的志愿者，但他对机器人一无所知。故选D项。</a:t>
            </a:r>
            <a:endParaRPr lang="en-US" altLang="zh-CN" sz="2200" dirty="0"/>
          </a:p>
        </p:txBody>
      </p:sp>
      <p:sp>
        <p:nvSpPr>
          <p:cNvPr id="8" name="QC_7_BD.351_1#9a4fc0e9a.choices?vja=1&amp;pid=b9073213c&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.searching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B.waiting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C.reading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.arguing</a:t>
            </a:r>
            <a:endParaRPr lang="en-US" altLang="zh-CN" sz="2000" dirty="0"/>
          </a:p>
        </p:txBody>
      </p:sp>
      <p:sp>
        <p:nvSpPr>
          <p:cNvPr id="9" name="QC_7_AN.352_1#9a4fc0e9a.bracket?vja=1&amp;pid=b9073213c&amp;color=0,0,0&amp;vpa=166&amp;vtp=1"/>
          <p:cNvSpPr/>
          <p:nvPr/>
        </p:nvSpPr>
        <p:spPr>
          <a:xfrm>
            <a:off x="1176401" y="3735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7_AS.353_1#9a4fc0e9a?vja=1&amp;pid=b9073213c&amp;color=0,0,0&amp;vtp=1"/>
          <p:cNvSpPr/>
          <p:nvPr/>
        </p:nvSpPr>
        <p:spPr>
          <a:xfrm>
            <a:off x="722376" y="4160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根据gathered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table和eagerly可知，十几个小学生是在急切地等待着活动开始。故选B项。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name="Slide 82&amp;si=82">
    <p:spTree>
      <p:nvGrpSpPr>
        <p:cNvPr id="1" name=""/>
        <p:cNvGrpSpPr/>
        <p:nvPr/>
      </p:nvGrpSpPr>
      <p:grpSpPr>
        <a:xfrm>
          <a:off x="0" y="0"/>
          <a:ext cx="0" cy="0"/>
          <a:chOff x="0" y="0"/>
          <a:chExt cx="0" cy="0"/>
        </a:xfrm>
      </p:grpSpPr>
      <p:sp>
        <p:nvSpPr>
          <p:cNvPr id="2" name="QC_7_BD.354_1#4e2ac45e8.choices?vja=1&amp;pid=b9073213c&amp;color=0,0,0&amp;mp=1&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.table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B.neighbourhood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C.team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.library</a:t>
            </a:r>
            <a:endParaRPr lang="en-US" altLang="zh-CN" sz="2000" dirty="0"/>
          </a:p>
        </p:txBody>
      </p:sp>
      <p:sp>
        <p:nvSpPr>
          <p:cNvPr id="3" name="QC_7_AN.355_1#4e2ac45e8.bracket?vja=1&amp;pid=b9073213c&amp;color=0,0,0&amp;mp=1&amp;vpa=167&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AS.356_1#4e2ac45e8?vja=1&amp;pid=b9073213c&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library及语境可知，马克斯在图书馆做志愿者，应是环顾图书馆。故选D项。</a:t>
            </a:r>
            <a:endParaRPr lang="en-US" altLang="zh-CN" sz="2200" dirty="0"/>
          </a:p>
        </p:txBody>
      </p:sp>
      <p:sp>
        <p:nvSpPr>
          <p:cNvPr id="5" name="QC_7_BD.357_1#38c5b27aa.choices?vja=1&amp;pid=b9073213c&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.competition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B.consequence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C.challenge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.conflict</a:t>
            </a:r>
            <a:endParaRPr lang="en-US" altLang="zh-CN" sz="2000" dirty="0"/>
          </a:p>
        </p:txBody>
      </p:sp>
      <p:sp>
        <p:nvSpPr>
          <p:cNvPr id="6" name="QC_7_AN.358_1#38c5b27aa.bracket?vja=1&amp;pid=b9073213c&amp;color=0,0,0&amp;vpa=168&amp;vtp=1"/>
          <p:cNvSpPr/>
          <p:nvPr/>
        </p:nvSpPr>
        <p:spPr>
          <a:xfrm>
            <a:off x="1176401" y="2123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359_1#38c5b27aa?vja=1&amp;pid=b9073213c&amp;color=0,0,0&amp;vtp=1"/>
          <p:cNvSpPr/>
          <p:nvPr/>
        </p:nvSpPr>
        <p:spPr>
          <a:xfrm>
            <a:off x="722376" y="2547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内容可知，马克斯没有做过志愿者，也不了解机器人，此刻他感到非常紧张，因此这对他而言是个挑战，他必须面对这项挑战。故选C项。competition意为“比赛”；consequence意为“结果”；conflict意为“冲突”。</a:t>
            </a:r>
            <a:endParaRPr lang="en-US" altLang="zh-CN" sz="2200" dirty="0"/>
          </a:p>
        </p:txBody>
      </p:sp>
      <p:sp>
        <p:nvSpPr>
          <p:cNvPr id="8" name="QC_7_BD.360_1#e3f9612f0.choices?vja=1&amp;pid=b9073213c&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.calmly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B.coldly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C.casually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.weakly</a:t>
            </a:r>
            <a:endParaRPr lang="en-US" altLang="zh-CN" sz="2000" dirty="0"/>
          </a:p>
        </p:txBody>
      </p:sp>
      <p:sp>
        <p:nvSpPr>
          <p:cNvPr id="9" name="QC_7_AN.361_1#e3f9612f0.bracket?vja=1&amp;pid=b9073213c&amp;color=0,0,0&amp;vpa=169&amp;vtp=1"/>
          <p:cNvSpPr/>
          <p:nvPr/>
        </p:nvSpPr>
        <p:spPr>
          <a:xfrm>
            <a:off x="1176401" y="3735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7_AS.362_1#e3f9612f0?vja=1&amp;pid=b9073213c&amp;color=0,0,0&amp;vtp=1"/>
          <p:cNvSpPr/>
          <p:nvPr/>
        </p:nvSpPr>
        <p:spPr>
          <a:xfrm>
            <a:off x="722376" y="41606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根据空后的adopting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during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firefighting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days可知，他用之前当消防员时常用的语气说话，由此推测是平静地说。故选A项。coldly意为“冷淡地”；casually意为“随意地”。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name="Slide 83&amp;si=83">
    <p:spTree>
      <p:nvGrpSpPr>
        <p:cNvPr id="1" name=""/>
        <p:cNvGrpSpPr/>
        <p:nvPr/>
      </p:nvGrpSpPr>
      <p:grpSpPr>
        <a:xfrm>
          <a:off x="0" y="0"/>
          <a:ext cx="0" cy="0"/>
          <a:chOff x="0" y="0"/>
          <a:chExt cx="0" cy="0"/>
        </a:xfrm>
      </p:grpSpPr>
      <p:sp>
        <p:nvSpPr>
          <p:cNvPr id="2" name="QC_7_BD.363_1#8115f0c08.choices?vja=1&amp;pid=b9073213c&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.form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B.brief</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C.warn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.scan</a:t>
            </a:r>
            <a:endParaRPr lang="en-US" altLang="zh-CN" sz="2000" dirty="0"/>
          </a:p>
        </p:txBody>
      </p:sp>
      <p:sp>
        <p:nvSpPr>
          <p:cNvPr id="3" name="QC_7_AN.364_1#8115f0c08.bracket?vja=1&amp;pid=b9073213c&amp;color=0,0,0&amp;vpa=170&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365_1#8115f0c08?vja=1&amp;pid=b9073213c&amp;color=0,0,0&amp;vtp=1"/>
          <p:cNvSpPr/>
          <p:nvPr/>
        </p:nvSpPr>
        <p:spPr>
          <a:xfrm>
            <a:off x="722376" y="1315847"/>
            <a:ext cx="10753344" cy="1909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根据下文中的during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firefighting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days并结合选项可知，马克斯用的是他当消防员时给队伍下达指示的语气。brief意为“给</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指示”，故选B项。scan意为“细看；审视”。</a:t>
            </a:r>
            <a:endParaRPr lang="en-US" altLang="zh-CN" sz="2200" dirty="0"/>
          </a:p>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知识拓展</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brief熟词生义</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熟义：</a:t>
            </a:r>
            <a:r>
              <a:rPr lang="en-US" altLang="zh-CN" sz="2000" b="0" i="1" dirty="0">
                <a:solidFill>
                  <a:srgbClr val="385723"/>
                </a:solidFill>
                <a:latin typeface="Times New Roman" pitchFamily="34" charset="0"/>
                <a:ea typeface="微软雅黑" pitchFamily="34" charset="-122"/>
                <a:cs typeface="Times New Roman" pitchFamily="34" charset="-120"/>
              </a:rPr>
              <a:t>adj</a:t>
            </a:r>
            <a:r>
              <a:rPr lang="en-US" altLang="zh-CN" sz="2000" b="0" i="0" dirty="0">
                <a:solidFill>
                  <a:srgbClr val="385723"/>
                </a:solidFill>
                <a:latin typeface="Times New Roman" pitchFamily="34" charset="0"/>
                <a:ea typeface="微软雅黑" pitchFamily="34" charset="-122"/>
                <a:cs typeface="Times New Roman" pitchFamily="34" charset="-120"/>
              </a:rPr>
              <a:t>.简短的；短暂的</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生义：</a:t>
            </a:r>
            <a:r>
              <a:rPr lang="en-US" altLang="zh-CN" sz="2000" b="0" i="1" dirty="0">
                <a:solidFill>
                  <a:srgbClr val="385723"/>
                </a:solidFill>
                <a:latin typeface="Times New Roman" pitchFamily="34" charset="0"/>
                <a:ea typeface="微软雅黑" pitchFamily="34" charset="-122"/>
                <a:cs typeface="Times New Roman" pitchFamily="34" charset="-120"/>
              </a:rPr>
              <a:t>vt</a:t>
            </a:r>
            <a:r>
              <a:rPr lang="en-US" altLang="zh-CN" sz="2000" b="0" i="0" dirty="0">
                <a:solidFill>
                  <a:srgbClr val="385723"/>
                </a:solidFill>
                <a:latin typeface="Times New Roman" pitchFamily="34" charset="0"/>
                <a:ea typeface="微软雅黑" pitchFamily="34" charset="-122"/>
                <a:cs typeface="Times New Roman" pitchFamily="34" charset="-120"/>
              </a:rPr>
              <a:t>.给</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指示</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n</a:t>
            </a:r>
            <a:r>
              <a:rPr lang="en-US" altLang="zh-CN" sz="2000" b="0" i="0" dirty="0">
                <a:solidFill>
                  <a:srgbClr val="385723"/>
                </a:solidFill>
                <a:latin typeface="Times New Roman" pitchFamily="34" charset="0"/>
                <a:ea typeface="微软雅黑" pitchFamily="34" charset="-122"/>
                <a:cs typeface="Times New Roman" pitchFamily="34" charset="-120"/>
              </a:rPr>
              <a:t>.摘要</a:t>
            </a:r>
            <a:endParaRPr lang="en-US" altLang="zh-CN" sz="2200" dirty="0"/>
          </a:p>
        </p:txBody>
      </p:sp>
      <p:sp>
        <p:nvSpPr>
          <p:cNvPr id="5" name="QC_7_BD.366_1#aa8cbdbb5.choices?vja=1&amp;pid=b9073213c&amp;color=0,0,0&amp;vtp=1"/>
          <p:cNvSpPr/>
          <p:nvPr/>
        </p:nvSpPr>
        <p:spPr>
          <a:xfrm>
            <a:off x="722376" y="3253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time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time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time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endParaRPr lang="en-US" altLang="zh-CN" sz="2000" dirty="0"/>
          </a:p>
        </p:txBody>
      </p:sp>
      <p:sp>
        <p:nvSpPr>
          <p:cNvPr id="6" name="QC_7_AN.367_1#aa8cbdbb5.bracket?vja=1&amp;pid=b9073213c&amp;color=0,0,0&amp;vpa=171&amp;vtp=1"/>
          <p:cNvSpPr/>
          <p:nvPr/>
        </p:nvSpPr>
        <p:spPr>
          <a:xfrm>
            <a:off x="1176401" y="32533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368_1#aa8cbdbb5?vja=1&amp;pid=b9073213c&amp;color=0,0,0&amp;vtp=1"/>
          <p:cNvSpPr/>
          <p:nvPr/>
        </p:nvSpPr>
        <p:spPr>
          <a:xfrm>
            <a:off x="722376" y="36780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根据常识可知，制造机器人需要一步一步完成。one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意为“一步一步”，故选C项。at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time意为“曾经”；in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time意为“立即”；at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time意为“决不”。</a:t>
            </a:r>
            <a:endParaRPr lang="en-US" altLang="zh-CN" sz="2200" dirty="0"/>
          </a:p>
        </p:txBody>
      </p:sp>
      <p:sp>
        <p:nvSpPr>
          <p:cNvPr id="8" name="QC_7_BD.369_1#77e8672d7.choices?vja=1&amp;pid=b9073213c&amp;color=0,0,0&amp;vtp=1"/>
          <p:cNvSpPr/>
          <p:nvPr/>
        </p:nvSpPr>
        <p:spPr>
          <a:xfrm>
            <a:off x="722376" y="44725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.processing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B.offering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C.exchanging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.understanding</a:t>
            </a:r>
            <a:endParaRPr lang="en-US" altLang="zh-CN" sz="2000" dirty="0"/>
          </a:p>
        </p:txBody>
      </p:sp>
      <p:sp>
        <p:nvSpPr>
          <p:cNvPr id="9" name="QC_7_AN.370_1#77e8672d7.bracket?vja=1&amp;pid=b9073213c&amp;color=0,0,0&amp;vpa=172&amp;vtp=1"/>
          <p:cNvSpPr/>
          <p:nvPr/>
        </p:nvSpPr>
        <p:spPr>
          <a:xfrm>
            <a:off x="1176401" y="44725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7_AS.371_1#77e8672d7?vja=1&amp;pid=b9073213c&amp;color=0,0,0&amp;vtp=1"/>
          <p:cNvSpPr/>
          <p:nvPr/>
        </p:nvSpPr>
        <p:spPr>
          <a:xfrm>
            <a:off x="722376" y="48972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根据语境可知，此处表示孩子们做机器人时马克斯会说一些鼓励的话。offer意为“给予，提供”，</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bg/>
                                          </p:spTgt>
                                        </p:tgtEl>
                                        <p:attrNameLst>
                                          <p:attrName>style.visibility</p:attrName>
                                        </p:attrNameLst>
                                      </p:cBhvr>
                                      <p:to>
                                        <p:strVal val="visible"/>
                                      </p:to>
                                    </p:set>
                                    <p:animEffect transition="in" filter="fade">
                                      <p:cBhvr>
                                        <p:cTn id="32" dur="500"/>
                                        <p:tgtEl>
                                          <p:spTgt spid="6">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Effect transition="in" filter="fade">
                                      <p:cBhvr>
                                        <p:cTn id="35" dur="500"/>
                                        <p:tgtEl>
                                          <p:spTgt spid="6">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9">
                                            <p:bg/>
                                          </p:spTgt>
                                        </p:tgtEl>
                                        <p:attrNameLst>
                                          <p:attrName>style.visibility</p:attrName>
                                        </p:attrNameLst>
                                      </p:cBhvr>
                                      <p:to>
                                        <p:strVal val="visible"/>
                                      </p:to>
                                    </p:set>
                                    <p:animEffect transition="in" filter="fade">
                                      <p:cBhvr>
                                        <p:cTn id="48" dur="500"/>
                                        <p:tgtEl>
                                          <p:spTgt spid="9">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
                                            <p:txEl>
                                              <p:pRg st="0" end="0"/>
                                            </p:txEl>
                                          </p:spTgt>
                                        </p:tgtEl>
                                        <p:attrNameLst>
                                          <p:attrName>style.visibility</p:attrName>
                                        </p:attrNameLst>
                                      </p:cBhvr>
                                      <p:to>
                                        <p:strVal val="visible"/>
                                      </p:to>
                                    </p:set>
                                    <p:animEffect transition="in" filter="fade">
                                      <p:cBhvr>
                                        <p:cTn id="51" dur="500"/>
                                        <p:tgtEl>
                                          <p:spTgt spid="9">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0">
                                            <p:bg/>
                                          </p:spTgt>
                                        </p:tgtEl>
                                        <p:attrNameLst>
                                          <p:attrName>style.visibility</p:attrName>
                                        </p:attrNameLst>
                                      </p:cBhvr>
                                      <p:to>
                                        <p:strVal val="visible"/>
                                      </p:to>
                                    </p:set>
                                    <p:animEffect transition="in" filter="fade">
                                      <p:cBhvr>
                                        <p:cTn id="56" dur="500"/>
                                        <p:tgtEl>
                                          <p:spTgt spid="10">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0" end="0"/>
                                            </p:txEl>
                                          </p:spTgt>
                                        </p:tgtEl>
                                        <p:attrNameLst>
                                          <p:attrName>style.visibility</p:attrName>
                                        </p:attrNameLst>
                                      </p:cBhvr>
                                      <p:to>
                                        <p:strVal val="visible"/>
                                      </p:to>
                                    </p:set>
                                    <p:animEffect transition="in" filter="fade">
                                      <p:cBhvr>
                                        <p:cTn id="59"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name="Slide 84&amp;si=84">
    <p:spTree>
      <p:nvGrpSpPr>
        <p:cNvPr id="1" name=""/>
        <p:cNvGrpSpPr/>
        <p:nvPr/>
      </p:nvGrpSpPr>
      <p:grpSpPr>
        <a:xfrm>
          <a:off x="0" y="0"/>
          <a:ext cx="0" cy="0"/>
          <a:chOff x="0" y="0"/>
          <a:chExt cx="0" cy="0"/>
        </a:xfrm>
      </p:grpSpPr>
      <p:sp>
        <p:nvSpPr>
          <p:cNvPr id="2" name="QC_7_BD.372_1#128e2268c.choices?vja=1&amp;pid=b9073213c&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putting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aside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turning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down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keeping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off</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.piecing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endParaRPr lang="en-US" altLang="zh-CN" sz="2000" dirty="0"/>
          </a:p>
        </p:txBody>
      </p:sp>
      <p:sp>
        <p:nvSpPr>
          <p:cNvPr id="3" name="QC_7_AN.373_1#128e2268c.bracket?vja=1&amp;pid=b9073213c&amp;color=0,0,0&amp;vpa=173&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AS.374_1#128e2268c?vja=1&amp;pid=b9073213c&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build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robots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____.”可知，马克斯带着孩子们一步一步地制造机器人，此处表示他慢慢地拼凑出脑海中要告诉孩子们的指示。piece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together意为“把</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拼凑起来”，故选D项。put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aside意为“忽视”；turn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down意为“拒绝”；keep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off意为“使不碰到；避开”。</a:t>
            </a:r>
            <a:endParaRPr lang="en-US" altLang="zh-CN" sz="2200" dirty="0"/>
          </a:p>
        </p:txBody>
      </p:sp>
      <p:sp>
        <p:nvSpPr>
          <p:cNvPr id="5" name="QC_7_BD.375_1#ca811a3d5.choices?vja=1&amp;pid=b9073213c&amp;color=0,0,0&amp;vtp=1"/>
          <p:cNvSpPr/>
          <p:nvPr/>
        </p:nvSpPr>
        <p:spPr>
          <a:xfrm>
            <a:off x="722376" y="2885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.surveyed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B.cleaned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C.decorated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.left</a:t>
            </a:r>
            <a:endParaRPr lang="en-US" altLang="zh-CN" sz="2000" dirty="0"/>
          </a:p>
        </p:txBody>
      </p:sp>
      <p:sp>
        <p:nvSpPr>
          <p:cNvPr id="6" name="QC_7_AN.376_1#ca811a3d5.bracket?vja=1&amp;pid=b9073213c&amp;color=0,0,0&amp;vpa=174&amp;vtp=1"/>
          <p:cNvSpPr/>
          <p:nvPr/>
        </p:nvSpPr>
        <p:spPr>
          <a:xfrm>
            <a:off x="1294003" y="2885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7_AS.377_1#ca811a3d5?vja=1&amp;pid=b9073213c&amp;color=0,0,0&amp;vtp=1"/>
          <p:cNvSpPr/>
          <p:nvPr/>
        </p:nvSpPr>
        <p:spPr>
          <a:xfrm>
            <a:off x="722376" y="33097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根据Max</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back和后文“Robots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shapes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sizes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tables.”可知，此处是指马克斯退后一步查看着房间。survey意为“查看；审视”，故选A项。</a:t>
            </a:r>
            <a:endParaRPr lang="en-US" altLang="zh-CN" sz="2200" dirty="0"/>
          </a:p>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知识拓展</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survey熟词生义</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熟义：</a:t>
            </a:r>
            <a:r>
              <a:rPr lang="en-US" altLang="zh-CN" sz="2000" b="0" i="1" dirty="0">
                <a:solidFill>
                  <a:srgbClr val="385723"/>
                </a:solidFill>
                <a:latin typeface="Times New Roman" pitchFamily="34" charset="0"/>
                <a:ea typeface="微软雅黑" pitchFamily="34" charset="-122"/>
                <a:cs typeface="Times New Roman" pitchFamily="34" charset="-120"/>
              </a:rPr>
              <a:t>vt</a:t>
            </a:r>
            <a:r>
              <a:rPr lang="en-US" altLang="zh-CN" sz="2000" b="0" i="0" dirty="0">
                <a:solidFill>
                  <a:srgbClr val="385723"/>
                </a:solidFill>
                <a:latin typeface="Times New Roman" pitchFamily="34" charset="0"/>
                <a:ea typeface="微软雅黑" pitchFamily="34" charset="-122"/>
                <a:cs typeface="Times New Roman" pitchFamily="34" charset="-120"/>
              </a:rPr>
              <a:t>.&amp;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n</a:t>
            </a:r>
            <a:r>
              <a:rPr lang="en-US" altLang="zh-CN" sz="2000" b="0" i="0" dirty="0">
                <a:solidFill>
                  <a:srgbClr val="385723"/>
                </a:solidFill>
                <a:latin typeface="Times New Roman" pitchFamily="34" charset="0"/>
                <a:ea typeface="微软雅黑" pitchFamily="34" charset="-122"/>
                <a:cs typeface="Times New Roman" pitchFamily="34" charset="-120"/>
              </a:rPr>
              <a:t>.调查</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生义：</a:t>
            </a:r>
            <a:r>
              <a:rPr lang="en-US" altLang="zh-CN" sz="2000" b="0" i="1" dirty="0">
                <a:solidFill>
                  <a:srgbClr val="385723"/>
                </a:solidFill>
                <a:latin typeface="Times New Roman" pitchFamily="34" charset="0"/>
                <a:ea typeface="微软雅黑" pitchFamily="34" charset="-122"/>
                <a:cs typeface="Times New Roman" pitchFamily="34" charset="-120"/>
              </a:rPr>
              <a:t>vt</a:t>
            </a:r>
            <a:r>
              <a:rPr lang="en-US" altLang="zh-CN" sz="2000" b="0" i="0" dirty="0">
                <a:solidFill>
                  <a:srgbClr val="385723"/>
                </a:solidFill>
                <a:latin typeface="Times New Roman" pitchFamily="34" charset="0"/>
                <a:ea typeface="微软雅黑" pitchFamily="34" charset="-122"/>
                <a:cs typeface="Times New Roman" pitchFamily="34" charset="-120"/>
              </a:rPr>
              <a:t>.查看；审视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2" end="2"/>
                                            </p:txEl>
                                          </p:spTgt>
                                        </p:tgtEl>
                                        <p:attrNameLst>
                                          <p:attrName>style.visibility</p:attrName>
                                        </p:attrNameLst>
                                      </p:cBhvr>
                                      <p:to>
                                        <p:strVal val="visible"/>
                                      </p:to>
                                    </p:set>
                                    <p:animEffect transition="in" filter="fade">
                                      <p:cBhvr>
                                        <p:cTn id="40" dur="500"/>
                                        <p:tgtEl>
                                          <p:spTgt spid="7">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3" end="3"/>
                                            </p:txEl>
                                          </p:spTgt>
                                        </p:tgtEl>
                                        <p:attrNameLst>
                                          <p:attrName>style.visibility</p:attrName>
                                        </p:attrNameLst>
                                      </p:cBhvr>
                                      <p:to>
                                        <p:strVal val="visible"/>
                                      </p:to>
                                    </p:set>
                                    <p:animEffect transition="in" filter="fade">
                                      <p:cBhvr>
                                        <p:cTn id="43"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name="Slide 85&amp;si=85">
    <p:spTree>
      <p:nvGrpSpPr>
        <p:cNvPr id="1" name=""/>
        <p:cNvGrpSpPr/>
        <p:nvPr/>
      </p:nvGrpSpPr>
      <p:grpSpPr>
        <a:xfrm>
          <a:off x="0" y="0"/>
          <a:ext cx="0" cy="0"/>
          <a:chOff x="0" y="0"/>
          <a:chExt cx="0" cy="0"/>
        </a:xfrm>
      </p:grpSpPr>
      <p:sp>
        <p:nvSpPr>
          <p:cNvPr id="2" name="QC_7_BD.378_1#da62ff387.choices?vja=1&amp;pid=b9073213c&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bringing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calling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showing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off</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.giving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endParaRPr lang="en-US" altLang="zh-CN" sz="2000" dirty="0"/>
          </a:p>
        </p:txBody>
      </p:sp>
      <p:sp>
        <p:nvSpPr>
          <p:cNvPr id="3" name="QC_7_AN.379_1#da62ff387.bracket?vja=1&amp;pid=b9073213c&amp;color=0,0,0&amp;vpa=175&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AS.380_1#da62ff387?vja=1&amp;pid=b9073213c&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children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excited可知，此处是指孩子们很兴奋，向任何愿意看的人炫耀他们的作品。show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off意为“炫耀”，故选C项。bring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up意为“抚养”；call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on意为“请求”；give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away意为“赠送；泄露”。</a:t>
            </a:r>
            <a:endParaRPr lang="en-US" altLang="zh-CN" sz="2200" dirty="0"/>
          </a:p>
        </p:txBody>
      </p:sp>
      <p:sp>
        <p:nvSpPr>
          <p:cNvPr id="5" name="QC_7_BD.381_1#86f0ffa0e.choices?vja=1&amp;pid=b9073213c&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.freedom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B.relief</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C.loss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.guilt</a:t>
            </a:r>
            <a:endParaRPr lang="en-US" altLang="zh-CN" sz="2000" dirty="0"/>
          </a:p>
        </p:txBody>
      </p:sp>
      <p:sp>
        <p:nvSpPr>
          <p:cNvPr id="6" name="QC_7_AN.382_1#86f0ffa0e.bracket?vja=1&amp;pid=b9073213c&amp;color=0,0,0&amp;vpa=176&amp;vtp=1"/>
          <p:cNvSpPr/>
          <p:nvPr/>
        </p:nvSpPr>
        <p:spPr>
          <a:xfrm>
            <a:off x="1303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383_1#86f0ffa0e?vja=1&amp;pid=b9073213c&amp;color=0,0,0&amp;vtp=1"/>
          <p:cNvSpPr/>
          <p:nvPr/>
        </p:nvSpPr>
        <p:spPr>
          <a:xfrm>
            <a:off x="722376" y="2928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根据文章第一句话“During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retirement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service,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Max</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felt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lost.”可知，自从马克斯退休后，他一直感到很迷茫，此处表达他的迷茫感逐渐消失了。</a:t>
            </a:r>
            <a:endParaRPr lang="en-US" altLang="zh-CN" sz="2200" dirty="0"/>
          </a:p>
        </p:txBody>
      </p:sp>
      <p:sp>
        <p:nvSpPr>
          <p:cNvPr id="8" name="QC_7_BD.384_1#66eda0993.choices?vja=1&amp;pid=b9073213c&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.reviewed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B.lighted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C.assessed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.reserved</a:t>
            </a:r>
            <a:endParaRPr lang="en-US" altLang="zh-CN" sz="2000" dirty="0"/>
          </a:p>
        </p:txBody>
      </p:sp>
      <p:sp>
        <p:nvSpPr>
          <p:cNvPr id="9" name="QC_7_AN.385_1#66eda0993.bracket?vja=1&amp;pid=b9073213c&amp;color=0,0,0&amp;vpa=177&amp;vtp=1"/>
          <p:cNvSpPr/>
          <p:nvPr/>
        </p:nvSpPr>
        <p:spPr>
          <a:xfrm>
            <a:off x="1303401" y="3735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7_AS.386_1#66eda0993?vja=1&amp;pid=b9073213c&amp;color=0,0,0&amp;vtp=1"/>
          <p:cNvSpPr/>
          <p:nvPr/>
        </p:nvSpPr>
        <p:spPr>
          <a:xfrm>
            <a:off x="722376" y="4160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根据空前的He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e和but可知，此处与前文应为语义上的转折，表示他今天虽然没有像以往一样灭火，但是点亮了更重要的东西，体现了志愿活动为他的生活带来了新的价值。light意为“点亮；点燃”，故选B项。assess意为“评价，评定”；reserve意为“保留；预订”。</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name="Slide 86&amp;si=86">
    <p:spTree>
      <p:nvGrpSpPr>
        <p:cNvPr id="1" name=""/>
        <p:cNvGrpSpPr/>
        <p:nvPr/>
      </p:nvGrpSpPr>
      <p:grpSpPr>
        <a:xfrm>
          <a:off x="0" y="0"/>
          <a:ext cx="0" cy="0"/>
          <a:chOff x="0" y="0"/>
          <a:chExt cx="0" cy="0"/>
        </a:xfrm>
      </p:grpSpPr>
      <p:sp>
        <p:nvSpPr>
          <p:cNvPr id="2" name="QC_7_BD.387_1#032ab156a.choices?vja=1&amp;pid=b9073213c&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.version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B.belief</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C.approach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.purpose</a:t>
            </a:r>
            <a:endParaRPr lang="en-US" altLang="zh-CN" sz="2000" dirty="0"/>
          </a:p>
        </p:txBody>
      </p:sp>
      <p:sp>
        <p:nvSpPr>
          <p:cNvPr id="3" name="QC_7_AN.388_1#032ab156a.bracket?vja=1&amp;pid=b9073213c&amp;color=0,0,0&amp;vpa=178&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AS.389_1#032ab156a?vja=1&amp;pid=b9073213c&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语境可知，马克斯退休后感到茫然无措，因此报名当了机器人俱乐部的志愿者，在带领孩子们组装机器人之后，孩子们的感谢驱散了他的迷茫感，结合选项可知，此处表达他找到了新的人生目标。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9.xml><?xml version="1.0" encoding="utf-8"?>
<p:sld xmlns:a="http://schemas.openxmlformats.org/drawingml/2006/main" xmlns:r="http://schemas.openxmlformats.org/officeDocument/2006/relationships" xmlns:p="http://schemas.openxmlformats.org/presentationml/2006/main">
  <p:cSld name="Slide 87&amp;si=87">
    <p:spTree>
      <p:nvGrpSpPr>
        <p:cNvPr id="1" name=""/>
        <p:cNvGrpSpPr/>
        <p:nvPr/>
      </p:nvGrpSpPr>
      <p:grpSpPr>
        <a:xfrm>
          <a:off x="0" y="0"/>
          <a:ext cx="0" cy="0"/>
          <a:chOff x="0" y="0"/>
          <a:chExt cx="0" cy="0"/>
        </a:xfrm>
      </p:grpSpPr>
      <p:sp>
        <p:nvSpPr>
          <p:cNvPr id="2" name="C_3#753e02ba4.fixed?vja=1&amp;pid=47df81621&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03</a:t>
            </a:r>
            <a:endParaRPr lang="en-US" altLang="zh-CN" sz="7200" dirty="0"/>
          </a:p>
        </p:txBody>
      </p:sp>
      <p:sp>
        <p:nvSpPr>
          <p:cNvPr id="3" name="C_3_BD#753e02ba4.fixed?vja=1&amp;pid=47df81621&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单元限时小卷</a:t>
            </a:r>
            <a:endParaRPr lang="en-US" altLang="zh-CN" sz="4400" dirty="0"/>
          </a:p>
        </p:txBody>
      </p:sp>
      <p:sp>
        <p:nvSpPr>
          <p:cNvPr id="4" name="C_3#753e02ba4.fixed?vja=1&amp;pid=47df81621&amp;color=255,255,255&amp;vtp=1"/>
          <p:cNvSpPr/>
          <p:nvPr/>
        </p:nvSpPr>
        <p:spPr>
          <a:xfrm>
            <a:off x="0" y="4288536"/>
            <a:ext cx="12188952" cy="356616"/>
          </a:xfrm>
          <a:prstGeom prst="rect">
            <a:avLst/>
          </a:prstGeom>
          <a:noFill/>
          <a:ln/>
        </p:spPr>
        <p:txBody>
          <a:bodyPr wrap="square" lIns="0" tIns="0" rIns="0" bIns="0" rtlCol="0" anchor="ctr"/>
          <a:lstStyle/>
          <a:p>
            <a:pPr algn="ctr">
              <a:lnSpc>
                <a:spcPct val="100000"/>
              </a:lnSpc>
            </a:pPr>
            <a:r>
              <a:rPr lang="en-US" altLang="zh-CN" sz="2000" b="0" i="0" dirty="0">
                <a:solidFill>
                  <a:srgbClr val="FFFFFF"/>
                </a:solidFill>
                <a:latin typeface="Times New Roman" pitchFamily="34" charset="0"/>
                <a:ea typeface="微软雅黑" pitchFamily="34" charset="-122"/>
                <a:cs typeface="Times New Roman" pitchFamily="34" charset="-120"/>
              </a:rPr>
              <a:t>建议用时：50分钟</a:t>
            </a:r>
            <a:endParaRPr lang="en-US" altLang="zh-CN" sz="2000"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B_6_BD.28_1#d952524a9?vja=1&amp;pid=2a52d6630&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Times New Roman" pitchFamily="34" charset="0"/>
                <a:ea typeface="微软雅黑" pitchFamily="34" charset="-122"/>
                <a:cs typeface="Times New Roman" pitchFamily="34" charset="-120"/>
              </a:rPr>
              <a:t>On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government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immediate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spreading.</a:t>
            </a:r>
            <a:endParaRPr lang="en-US" altLang="zh-CN" sz="2000" dirty="0"/>
          </a:p>
        </p:txBody>
      </p:sp>
      <p:sp>
        <p:nvSpPr>
          <p:cNvPr id="3" name="QB_6_AN.29_1#d952524a9.blank?vja=1&amp;pid=2a52d6630&amp;color=0,0,0&amp;vpa=10&amp;vtp=1"/>
          <p:cNvSpPr/>
          <p:nvPr/>
        </p:nvSpPr>
        <p:spPr>
          <a:xfrm>
            <a:off x="1534478" y="845313"/>
            <a:ext cx="1000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receiving</a:t>
            </a:r>
            <a:endParaRPr lang="en-US" altLang="zh-CN" sz="2000" dirty="0"/>
          </a:p>
        </p:txBody>
      </p:sp>
      <p:sp>
        <p:nvSpPr>
          <p:cNvPr id="4" name="QB_6_AS.30_1#d952524a9?vja=1&amp;pid=2a52d6630&amp;color=0,0,0&amp;vtp=1"/>
          <p:cNvSpPr/>
          <p:nvPr/>
        </p:nvSpPr>
        <p:spPr>
          <a:xfrm>
            <a:off x="722376" y="1696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句意为：一接到这个消息,当地政府就立即采取行动阻止该疾病的传播。on/upon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doing表示“一</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（就）”。故填receiving。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name="Slide 89&amp;si=89">
    <p:spTree>
      <p:nvGrpSpPr>
        <p:cNvPr id="1" name=""/>
        <p:cNvGrpSpPr/>
        <p:nvPr/>
      </p:nvGrpSpPr>
      <p:grpSpPr>
        <a:xfrm>
          <a:off x="0" y="0"/>
          <a:ext cx="0" cy="0"/>
          <a:chOff x="0" y="0"/>
          <a:chExt cx="0" cy="0"/>
        </a:xfrm>
      </p:grpSpPr>
      <p:sp>
        <p:nvSpPr>
          <p:cNvPr id="2" name="QM_5_BD.390_1#7e70e1942?vja=1&amp;pid=cbf4d0524&amp;color=0,0,0&amp;vtp=1&amp;bt=1"/>
          <p:cNvSpPr/>
          <p:nvPr/>
        </p:nvSpPr>
        <p:spPr>
          <a:xfrm>
            <a:off x="722376" y="900000"/>
            <a:ext cx="10753344" cy="5211382"/>
          </a:xfrm>
          <a:prstGeom prst="rect">
            <a:avLst/>
          </a:prstGeom>
          <a:noFill/>
          <a:ln/>
        </p:spPr>
        <p:txBody>
          <a:bodyPr wrap="square" lIns="0" tIns="0" rIns="0" bIns="0" rtlCol="0" anchor="t"/>
          <a:lstStyle/>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[黑龙江大庆中学2025高二月考]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forefront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situation,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（死记硬背）</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a:solidFill>
                  <a:srgbClr val="000000"/>
                </a:solidFill>
                <a:latin typeface="Times New Roman" pitchFamily="34" charset="0"/>
                <a:ea typeface="微软雅黑" pitchFamily="34" charset="-122"/>
                <a:cs typeface="Times New Roman" pitchFamily="34" charset="-120"/>
              </a:rPr>
              <a:t>option.</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until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alphabet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（字母表）.When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necessarily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alphabet.</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situations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helpful.“Rote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situations,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effectiveness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Aldrich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neuropsychologist.He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vocabulary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formulas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（公式）.This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particularly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situations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immediate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exams.</a:t>
            </a:r>
            <a:r>
              <a:rPr lang="en-US" altLang="zh-CN" sz="100" b="0" i="0" kern="0" spc="-99900" dirty="0">
                <a:solidFill>
                  <a:srgbClr val="FFFFFF"/>
                </a:solidFill>
                <a:latin typeface="Times New Roman" pitchFamily="34" charset="0"/>
                <a:ea typeface="微软雅黑" pitchFamily="34" charset="-122"/>
                <a:cs typeface="Times New Roman" pitchFamily="34" charset="-120"/>
              </a:rPr>
              <a:t>#3</a:t>
            </a:r>
            <a:endParaRPr lang="en-US" altLang="zh-CN" sz="2000" dirty="0"/>
          </a:p>
        </p:txBody>
      </p:sp>
    </p:spTree>
  </p:cSld>
  <p:clrMapOvr>
    <a:masterClrMapping/>
  </p:clrMapOvr>
  <p:transition>
    <p:fade/>
  </p:transition>
</p:sld>
</file>

<file path=ppt/slides/slide81.xml><?xml version="1.0" encoding="utf-8"?>
<p:sld xmlns:a="http://schemas.openxmlformats.org/drawingml/2006/main" xmlns:r="http://schemas.openxmlformats.org/officeDocument/2006/relationships" xmlns:p="http://schemas.openxmlformats.org/presentationml/2006/main">
  <p:cSld name="Slide 90&amp;si=90">
    <p:spTree>
      <p:nvGrpSpPr>
        <p:cNvPr id="1" name=""/>
        <p:cNvGrpSpPr/>
        <p:nvPr/>
      </p:nvGrpSpPr>
      <p:grpSpPr>
        <a:xfrm>
          <a:off x="0" y="0"/>
          <a:ext cx="0" cy="0"/>
          <a:chOff x="0" y="0"/>
          <a:chExt cx="0" cy="0"/>
        </a:xfrm>
      </p:grpSpPr>
      <p:sp>
        <p:nvSpPr>
          <p:cNvPr id="2" name="QM_5_BD.390_2#7e70e1942?vja=1&amp;pid=cbf4d0524&amp;color=0,0,0&amp;mp=1&amp;vtp=1&amp;bt=1"/>
          <p:cNvSpPr/>
          <p:nvPr/>
        </p:nvSpPr>
        <p:spPr>
          <a:xfrm>
            <a:off x="722376" y="896112"/>
            <a:ext cx="10753344" cy="4152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repetition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downsides.Chan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material.Learners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“meaningful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fundamental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concepts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principles,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integration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（整合）</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broader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contexts.Meaningful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long-term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flexibly.”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meaningful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alternative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learning.Memorising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100" b="0" i="0" kern="0" spc="-99900" dirty="0">
                <a:solidFill>
                  <a:srgbClr val="FFFFFF"/>
                </a:solidFill>
                <a:latin typeface="Times New Roman" pitchFamily="34" charset="0"/>
                <a:ea typeface="微软雅黑" pitchFamily="34" charset="-122"/>
                <a:cs typeface="Times New Roman" pitchFamily="34" charset="-120"/>
              </a:rPr>
              <a:t>#5</a:t>
            </a:r>
            <a:endParaRPr lang="en-US" altLang="zh-CN" sz="2000" dirty="0"/>
          </a:p>
        </p:txBody>
      </p:sp>
      <p:sp>
        <p:nvSpPr>
          <p:cNvPr id="3" name="QM_5_EX.391_1#7e70e1942?vja=1&amp;pid=cbf4d0524&amp;color=0,0,0&amp;vtp=1"/>
          <p:cNvSpPr/>
          <p:nvPr/>
        </p:nvSpPr>
        <p:spPr>
          <a:xfrm>
            <a:off x="722376" y="5063807"/>
            <a:ext cx="11010900" cy="351409"/>
          </a:xfrm>
          <a:prstGeom prst="rect">
            <a:avLst/>
          </a:prstGeom>
          <a:noFill/>
          <a:ln/>
        </p:spPr>
        <p:txBody>
          <a:bodyPr wrap="square" lIns="0" tIns="0" rIns="0" bIns="0" rtlCol="0" anchor="t"/>
          <a:lstStyle/>
          <a:p>
            <a:pPr algn="l">
              <a:lnSpc>
                <a:spcPct val="125000"/>
              </a:lnSpc>
            </a:pPr>
            <a:r>
              <a:rPr lang="en-US" altLang="zh-CN" sz="2000" b="1" i="0" spc="-50" dirty="0">
                <a:solidFill>
                  <a:srgbClr val="385723"/>
                </a:solidFill>
                <a:latin typeface="Times New Roman" pitchFamily="34" charset="0"/>
                <a:ea typeface="微软雅黑" pitchFamily="34" charset="-122"/>
                <a:cs typeface="Times New Roman" pitchFamily="34" charset="-120"/>
              </a:rPr>
              <a:t>【语篇导读】</a:t>
            </a:r>
            <a:r>
              <a:rPr lang="en-US" altLang="zh-CN" sz="2000" b="0" i="0" spc="-50" dirty="0">
                <a:solidFill>
                  <a:srgbClr val="385723"/>
                </a:solidFill>
                <a:latin typeface="Times New Roman" pitchFamily="34" charset="0"/>
                <a:ea typeface="微软雅黑" pitchFamily="34" charset="-122"/>
                <a:cs typeface="Times New Roman" pitchFamily="34" charset="-120"/>
              </a:rPr>
              <a:t>本文是一篇说明文。文章介绍了死记硬背的定义、优缺点以及与其他学习方式的区别。</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2.xml><?xml version="1.0" encoding="utf-8"?>
<p:sld xmlns:a="http://schemas.openxmlformats.org/drawingml/2006/main" xmlns:r="http://schemas.openxmlformats.org/officeDocument/2006/relationships" xmlns:p="http://schemas.openxmlformats.org/presentationml/2006/main">
  <p:cSld name="Slide 91&amp;si=91">
    <p:spTree>
      <p:nvGrpSpPr>
        <p:cNvPr id="1" name=""/>
        <p:cNvGrpSpPr/>
        <p:nvPr/>
      </p:nvGrpSpPr>
      <p:grpSpPr>
        <a:xfrm>
          <a:off x="0" y="0"/>
          <a:ext cx="0" cy="0"/>
          <a:chOff x="0" y="0"/>
          <a:chExt cx="0" cy="0"/>
        </a:xfrm>
      </p:grpSpPr>
      <p:sp>
        <p:nvSpPr>
          <p:cNvPr id="2" name="QC_6_BD.392_1#732b9f8a5?vja=1&amp;pid=7e70e194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introduce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393_1#732b9f8a5.bracket?vja=1&amp;pid=7e70e1942&amp;color=0,0,0&amp;vpa=179&amp;vtp=1"/>
          <p:cNvSpPr/>
          <p:nvPr/>
        </p:nvSpPr>
        <p:spPr>
          <a:xfrm>
            <a:off x="746131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BD.392_2#732b9f8a5.choices?vja=1&amp;pid=7e70e1942&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justifying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idea.</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definition.</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scene.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comparison.</a:t>
            </a:r>
            <a:endParaRPr lang="en-US" altLang="zh-CN" sz="2000" dirty="0"/>
          </a:p>
        </p:txBody>
      </p:sp>
      <p:sp>
        <p:nvSpPr>
          <p:cNvPr id="5" name="QC_6_AS.394_1#732b9f8a5?vja=1&amp;pid=7e70e1942&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细节理解题。根据第一段“We’ve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experienced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important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information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remember,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anything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forefront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brain.In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situation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”可知，作者通过创设“人们需要记住重要信息、想办法记牢”的情境来引出话题。故选C项。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3.xml><?xml version="1.0" encoding="utf-8"?>
<p:sld xmlns:a="http://schemas.openxmlformats.org/drawingml/2006/main" xmlns:r="http://schemas.openxmlformats.org/officeDocument/2006/relationships" xmlns:p="http://schemas.openxmlformats.org/presentationml/2006/main">
  <p:cSld name="Slide 92&amp;si=92">
    <p:spTree>
      <p:nvGrpSpPr>
        <p:cNvPr id="1" name=""/>
        <p:cNvGrpSpPr/>
        <p:nvPr/>
      </p:nvGrpSpPr>
      <p:grpSpPr>
        <a:xfrm>
          <a:off x="0" y="0"/>
          <a:ext cx="0" cy="0"/>
          <a:chOff x="0" y="0"/>
          <a:chExt cx="0" cy="0"/>
        </a:xfrm>
      </p:grpSpPr>
      <p:sp>
        <p:nvSpPr>
          <p:cNvPr id="2" name="QC_6_BD.395_1#25b7e6a46?vja=1&amp;pid=7e70e194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alphabet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396_1#25b7e6a46.bracket?vja=1&amp;pid=7e70e1942&amp;color=0,0,0&amp;vpa=180&amp;vtp=1"/>
          <p:cNvSpPr/>
          <p:nvPr/>
        </p:nvSpPr>
        <p:spPr>
          <a:xfrm>
            <a:off x="768515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BD.395_2#25b7e6a46.choices?vja=1&amp;pid=7e70e1942&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instruct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alphabet.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introduce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disadvantages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repetition.</a:t>
            </a:r>
            <a:endParaRPr lang="en-US" altLang="zh-CN" sz="2000" dirty="0"/>
          </a:p>
        </p:txBody>
      </p:sp>
      <p:sp>
        <p:nvSpPr>
          <p:cNvPr id="5" name="QC_6_AS.397_1#25b7e6a46?vja=1&amp;pid=7e70e1942&amp;color=0,0,0&amp;vtp=1"/>
          <p:cNvSpPr/>
          <p:nvPr/>
        </p:nvSpPr>
        <p:spPr>
          <a:xfrm>
            <a:off x="722376" y="2839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推理判断题。根据第二段中的“Rote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memorisation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refers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process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repeat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piece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information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until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remember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great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example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phabet.”可知，作者先给出死记硬背的定义，死记硬背指通过不断重复信息直到记住的过程，随后以字母表为例进行补充说明，小时候我们未必理解语言由一个个字母构成，但通过反复记忆字母顺序，最终掌握了字母表。由此推知，作者提到字母表的目的是让读者直观理解死记硬背的具体过程。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4.xml><?xml version="1.0" encoding="utf-8"?>
<p:sld xmlns:a="http://schemas.openxmlformats.org/drawingml/2006/main" xmlns:r="http://schemas.openxmlformats.org/officeDocument/2006/relationships" xmlns:p="http://schemas.openxmlformats.org/presentationml/2006/main">
  <p:cSld name="Slide 93&amp;si=93">
    <p:spTree>
      <p:nvGrpSpPr>
        <p:cNvPr id="1" name=""/>
        <p:cNvGrpSpPr/>
        <p:nvPr/>
      </p:nvGrpSpPr>
      <p:grpSpPr>
        <a:xfrm>
          <a:off x="0" y="0"/>
          <a:ext cx="0" cy="0"/>
          <a:chOff x="0" y="0"/>
          <a:chExt cx="0" cy="0"/>
        </a:xfrm>
      </p:grpSpPr>
      <p:sp>
        <p:nvSpPr>
          <p:cNvPr id="2" name="QC_6_BD.398_1#c3bf5296c?vja=1&amp;pid=7e70e194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Aldrich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399_1#c3bf5296c.bracket?vja=1&amp;pid=7e70e1942&amp;color=0,0,0&amp;vpa=181&amp;vtp=1"/>
          <p:cNvSpPr/>
          <p:nvPr/>
        </p:nvSpPr>
        <p:spPr>
          <a:xfrm>
            <a:off x="86852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BD.398_2#c3bf5296c.choices?vja=1&amp;pid=7e70e1942&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concepts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principles.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meaningful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preparation.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00_1#c3bf5296c?vja=1&amp;pid=7e70e1942&amp;color=0,0,0&amp;vtp=1">
            <a:extLst>
              <a:ext uri="{FF2B5EF4-FFF2-40B4-BE49-F238E27FC236}">
                <a16:creationId xmlns:a16="http://schemas.microsoft.com/office/drawing/2014/main" id="{647811CF-5E34-DA2B-9DA4-90ADEC9B9CB8}"/>
              </a:ext>
            </a:extLst>
          </p:cNvPr>
          <p:cNvSpPr/>
          <p:nvPr/>
        </p:nvSpPr>
        <p:spPr>
          <a:xfrm>
            <a:off x="722376" y="900000"/>
            <a:ext cx="10753344" cy="3814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细节理解题。根据第三段中的“He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tells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memorisation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quickly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facts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information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particularly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situations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immediate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access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information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required,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during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exams.”可知，他认为死记硬背有助于我们快速回忆起基本事实和信息，在需要立即获取信息的情况下（如考试期间）特别有帮助，即它是备考的有用工具。故选C项。</a:t>
            </a:r>
            <a:endParaRPr lang="en-US" altLang="zh-CN" sz="2200" dirty="0"/>
          </a:p>
          <a:p>
            <a:pPr algn="just">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干扰项解读</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文章第四段提到meaningful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focuses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understanding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fundamental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concepts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principles，即关注概念和原则的是有意义的学习，不是死记硬背，排除A项；第四段提到rote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memorisation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often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promote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understanding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material，即死记硬背通常不能促进对材料的深入理解，排除B项；第四段提到Meaningful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promotes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long-term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memory，即促进长期记忆的是有意义的学习，排除D项。</a:t>
            </a:r>
            <a:endParaRPr lang="en-US" altLang="zh-CN" sz="2200" dirty="0"/>
          </a:p>
        </p:txBody>
      </p:sp>
    </p:spTree>
    <p:extLst>
      <p:ext uri="{BB962C8B-B14F-4D97-AF65-F5344CB8AC3E}">
        <p14:creationId xmlns:p14="http://schemas.microsoft.com/office/powerpoint/2010/main" val="121181537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6.xml><?xml version="1.0" encoding="utf-8"?>
<p:sld xmlns:a="http://schemas.openxmlformats.org/drawingml/2006/main" xmlns:r="http://schemas.openxmlformats.org/officeDocument/2006/relationships" xmlns:p="http://schemas.openxmlformats.org/presentationml/2006/main">
  <p:cSld name="Slide 94&amp;si=94">
    <p:spTree>
      <p:nvGrpSpPr>
        <p:cNvPr id="1" name=""/>
        <p:cNvGrpSpPr/>
        <p:nvPr/>
      </p:nvGrpSpPr>
      <p:grpSpPr>
        <a:xfrm>
          <a:off x="0" y="0"/>
          <a:ext cx="0" cy="0"/>
          <a:chOff x="0" y="0"/>
          <a:chExt cx="0" cy="0"/>
        </a:xfrm>
      </p:grpSpPr>
      <p:sp>
        <p:nvSpPr>
          <p:cNvPr id="2" name="QC_6_BD.401_1#ec95bdf28?vja=1&amp;pid=7e70e194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attitude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memorisation?(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402_1#ec95bdf28.bracket?vja=1&amp;pid=7e70e1942&amp;color=0,0,0&amp;vpa=182&amp;vtp=1"/>
          <p:cNvSpPr/>
          <p:nvPr/>
        </p:nvSpPr>
        <p:spPr>
          <a:xfrm>
            <a:off x="737889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BD.401_2#ec95bdf28.choices?vja=1&amp;pid=7e70e1942&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475279" algn="l"/>
                <a:tab pos="5153757" algn="l"/>
                <a:tab pos="8137036"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Critical.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Objective.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Uninterested.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.Supportive.</a:t>
            </a:r>
            <a:endParaRPr lang="en-US" altLang="zh-CN" sz="2000" dirty="0"/>
          </a:p>
        </p:txBody>
      </p:sp>
      <p:sp>
        <p:nvSpPr>
          <p:cNvPr id="5" name="QC_6_AS.403_1#ec95bdf28?vja=1&amp;pid=7e70e1942&amp;color=0,0,0&amp;vtp=1"/>
          <p:cNvSpPr/>
          <p:nvPr/>
        </p:nvSpPr>
        <p:spPr>
          <a:xfrm>
            <a:off x="722376" y="1696847"/>
            <a:ext cx="10753344" cy="1913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推理判断题。根据第三段中的“There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situations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memorisation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helpful.”和第四段中的“The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memorising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repetition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downsides.”及最后一段中的“However,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memorisation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meaningful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place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alternative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actual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learning.”可知，作者既提到了死记硬背的优点，也提到了其缺点，由此可推知，作者对死记硬背持客观的态度。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7.xml><?xml version="1.0" encoding="utf-8"?>
<p:sld xmlns:a="http://schemas.openxmlformats.org/drawingml/2006/main" xmlns:r="http://schemas.openxmlformats.org/officeDocument/2006/relationships" xmlns:p="http://schemas.openxmlformats.org/presentationml/2006/main">
  <p:cSld name="Slide 96&amp;si=96">
    <p:spTree>
      <p:nvGrpSpPr>
        <p:cNvPr id="1" name=""/>
        <p:cNvGrpSpPr/>
        <p:nvPr/>
      </p:nvGrpSpPr>
      <p:grpSpPr>
        <a:xfrm>
          <a:off x="0" y="0"/>
          <a:ext cx="0" cy="0"/>
          <a:chOff x="0" y="0"/>
          <a:chExt cx="0" cy="0"/>
        </a:xfrm>
      </p:grpSpPr>
      <p:sp>
        <p:nvSpPr>
          <p:cNvPr id="2" name="QM_5_BD.404_1#b2988929f?vja=1&amp;pid=fc79da3fc&amp;color=0,0,0&amp;vtp=1&amp;bt=1"/>
          <p:cNvSpPr/>
          <p:nvPr/>
        </p:nvSpPr>
        <p:spPr>
          <a:xfrm>
            <a:off x="722376" y="900000"/>
            <a:ext cx="10753344" cy="4914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[山东泰安2024高二期中]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balcony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（阳台）,</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grow.1.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wrong.Now,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balcony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beautiful.</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plants.Dreams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magnolias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（木兰树）</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plenty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balcony.Some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Lizzies,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container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plants.2.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despair.Many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shade.Lettuces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salad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quickly.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wind.Many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balconies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exposed.4.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furniture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necessary.And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adapt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a:t>
            </a:r>
            <a:r>
              <a:rPr lang="en-US" altLang="zh-CN" sz="100" b="0" i="0" kern="0" spc="-99900" dirty="0">
                <a:solidFill>
                  <a:srgbClr val="FFFFFF"/>
                </a:solidFill>
                <a:latin typeface="Times New Roman" pitchFamily="34" charset="0"/>
                <a:ea typeface="微软雅黑" pitchFamily="34" charset="-122"/>
                <a:cs typeface="Times New Roman" pitchFamily="34" charset="-120"/>
              </a:rPr>
              <a:t>#4</a:t>
            </a:r>
            <a:endParaRPr lang="en-US" altLang="zh-CN" sz="2000" dirty="0"/>
          </a:p>
        </p:txBody>
      </p:sp>
      <p:sp>
        <p:nvSpPr>
          <p:cNvPr id="3" name="QM_5_AN.405_1#b2988929f.blank?vja=1&amp;pid=fc79da3fc&amp;color=0,0,0&amp;vpa=183&amp;vtp=1"/>
          <p:cNvSpPr/>
          <p:nvPr/>
        </p:nvSpPr>
        <p:spPr>
          <a:xfrm>
            <a:off x="3188907" y="1242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4" name="QM_5_AN.406_1#b2988929f.blank?vja=1&amp;pid=fc79da3fc&amp;color=0,0,0&amp;vpa=184&amp;vtp=1"/>
          <p:cNvSpPr/>
          <p:nvPr/>
        </p:nvSpPr>
        <p:spPr>
          <a:xfrm>
            <a:off x="8602091" y="2766900"/>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5" name="QM_5_AN.407_1#b2988929f.blank?vja=1&amp;pid=fc79da3fc&amp;color=0,0,0&amp;vpa=185&amp;vtp=1"/>
          <p:cNvSpPr/>
          <p:nvPr/>
        </p:nvSpPr>
        <p:spPr>
          <a:xfrm>
            <a:off x="1468501" y="3147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6" name="QM_5_AN.408_1#b2988929f.blank?vja=1&amp;pid=fc79da3fc&amp;color=0,0,0&amp;vpa=186&amp;vtp=1"/>
          <p:cNvSpPr/>
          <p:nvPr/>
        </p:nvSpPr>
        <p:spPr>
          <a:xfrm>
            <a:off x="10446385" y="4290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88.xml><?xml version="1.0" encoding="utf-8"?>
<p:sld xmlns:a="http://schemas.openxmlformats.org/drawingml/2006/main" xmlns:r="http://schemas.openxmlformats.org/officeDocument/2006/relationships" xmlns:p="http://schemas.openxmlformats.org/presentationml/2006/main">
  <p:cSld name="Slide 97&amp;si=97">
    <p:spTree>
      <p:nvGrpSpPr>
        <p:cNvPr id="1" name=""/>
        <p:cNvGrpSpPr/>
        <p:nvPr/>
      </p:nvGrpSpPr>
      <p:grpSpPr>
        <a:xfrm>
          <a:off x="0" y="0"/>
          <a:ext cx="0" cy="0"/>
          <a:chOff x="0" y="0"/>
          <a:chExt cx="0" cy="0"/>
        </a:xfrm>
      </p:grpSpPr>
      <p:sp>
        <p:nvSpPr>
          <p:cNvPr id="2" name="QM_5_BD.409_1#b2988929f?vja=1&amp;pid=fc79da3fc&amp;color=0,0,0&amp;mp=1&amp;vtp=1&amp;bt=1"/>
          <p:cNvSpPr/>
          <p:nvPr/>
        </p:nvSpPr>
        <p:spPr>
          <a:xfrm>
            <a:off x="722376" y="900000"/>
            <a:ext cx="10753344" cy="11049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garden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vegetables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pots—tomatoes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ideal.5.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wooden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container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（堆肥袋）.</a:t>
            </a:r>
            <a:r>
              <a:rPr lang="en-US" altLang="zh-CN" sz="100" b="0" i="0" kern="0" spc="-99900" dirty="0">
                <a:solidFill>
                  <a:srgbClr val="FFFFFF"/>
                </a:solidFill>
                <a:latin typeface="Times New Roman" pitchFamily="34" charset="0"/>
                <a:ea typeface="微软雅黑" pitchFamily="34" charset="-122"/>
                <a:cs typeface="Times New Roman" pitchFamily="34" charset="-120"/>
              </a:rPr>
              <a:t>#5</a:t>
            </a:r>
            <a:endParaRPr lang="en-US" altLang="zh-CN" sz="2000" dirty="0"/>
          </a:p>
        </p:txBody>
      </p:sp>
      <p:sp>
        <p:nvSpPr>
          <p:cNvPr id="3" name="QM_5_AN.410_1#b2988929f.blank?vja=1&amp;pid=fc79da3fc&amp;color=0,0,0&amp;mp=1&amp;vpa=187&amp;vtp=1"/>
          <p:cNvSpPr/>
          <p:nvPr/>
        </p:nvSpPr>
        <p:spPr>
          <a:xfrm>
            <a:off x="9610027" y="1242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M_5_BD.409_2#b2988929f?vja=1&amp;pid=fc79da3fc&amp;color=0,0,0&amp;vtp=1"/>
          <p:cNvSpPr/>
          <p:nvPr/>
        </p:nvSpPr>
        <p:spPr>
          <a:xfrm>
            <a:off x="722376" y="2044524"/>
            <a:ext cx="10753344" cy="2628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balconies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shady.</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windbreak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can.</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purpose-made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pots.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balconies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bake.</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dramatic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wall.</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vegetables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pots.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G.Stepping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balcony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pretty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dispiriting.</a:t>
            </a:r>
            <a:r>
              <a:rPr lang="en-US" altLang="zh-CN" sz="100" b="0" i="0" kern="0" spc="-99900" dirty="0">
                <a:solidFill>
                  <a:srgbClr val="FFFFFF"/>
                </a:solidFill>
                <a:latin typeface="Times New Roman" pitchFamily="34" charset="0"/>
                <a:ea typeface="微软雅黑" pitchFamily="34" charset="-122"/>
                <a:cs typeface="Times New Roman" pitchFamily="34" charset="-120"/>
              </a:rPr>
              <a:t>#7</a:t>
            </a:r>
            <a:endParaRPr lang="en-US" altLang="zh-CN" sz="2000" dirty="0"/>
          </a:p>
        </p:txBody>
      </p:sp>
      <p:sp>
        <p:nvSpPr>
          <p:cNvPr id="5" name="QM_5_EX.411_1#b2988929f?vja=1&amp;pid=fc79da3fc&amp;color=0,0,0&amp;vtp=1"/>
          <p:cNvSpPr/>
          <p:nvPr/>
        </p:nvSpPr>
        <p:spPr>
          <a:xfrm>
            <a:off x="722376" y="4682631"/>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本文是一篇说明文，主要介绍了如何打造阳台花园。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9.xml><?xml version="1.0" encoding="utf-8"?>
<p:sld xmlns:a="http://schemas.openxmlformats.org/drawingml/2006/main" xmlns:r="http://schemas.openxmlformats.org/officeDocument/2006/relationships" xmlns:p="http://schemas.openxmlformats.org/presentationml/2006/main">
  <p:cSld name="Slide 98&amp;si=98">
    <p:spTree>
      <p:nvGrpSpPr>
        <p:cNvPr id="1" name=""/>
        <p:cNvGrpSpPr/>
        <p:nvPr/>
      </p:nvGrpSpPr>
      <p:grpSpPr>
        <a:xfrm>
          <a:off x="0" y="0"/>
          <a:ext cx="0" cy="0"/>
          <a:chOff x="0" y="0"/>
          <a:chExt cx="0" cy="0"/>
        </a:xfrm>
      </p:grpSpPr>
      <p:sp>
        <p:nvSpPr>
          <p:cNvPr id="2" name="QB_6_BD.412_1#39ea3d29f?vja=1&amp;pid=b2988929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413_1#39ea3d29f.blank?vja=1&amp;pid=b2988929f&amp;color=0,0,0&amp;vpa=188&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4" name="QB_6_AS.414_1#39ea3d29f?vja=1&amp;pid=b2988929f&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空后的And可知，前后文为并列关系，都应表示阳台没有绿植的问题。上文提到很难知道阳台该种什么，G项（走到阳台上，看到光秃秃的墙壁会让人很沮丧）承接上文，并引出下文，其中bare与第一段最后一句中的bare呼应。</a:t>
            </a:r>
            <a:endParaRPr lang="en-US" altLang="zh-CN" sz="2200" dirty="0"/>
          </a:p>
        </p:txBody>
      </p:sp>
      <p:sp>
        <p:nvSpPr>
          <p:cNvPr id="5" name="QB_6_BD.415_1#ddabcc962?vja=1&amp;pid=b2988929f&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416_1#ddabcc962.blank?vja=1&amp;pid=b2988929f&amp;color=0,0,0&amp;vpa=189&amp;vtp=1"/>
          <p:cNvSpPr/>
          <p:nvPr/>
        </p:nvSpPr>
        <p:spPr>
          <a:xfrm>
            <a:off x="1049401" y="2465959"/>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7" name="QB_6_AS.417_1#ddabcc962?vja=1&amp;pid=b2988929f&amp;color=0,0,0&amp;vtp=1"/>
          <p:cNvSpPr/>
          <p:nvPr/>
        </p:nvSpPr>
        <p:spPr>
          <a:xfrm>
            <a:off x="722376" y="29287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本段介绍要选择合适的植物，空前的there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plenty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lcony提到有很多植物可以在阳台上的花盆里生长良好，空前一句举了具体的例子，故此处也应与适合在盆里生长的植物相关，F项（也有很多蔬菜会在花盆里快乐地生长）中的also承接上文，符合本段主题。故选F项。</a:t>
            </a:r>
            <a:endParaRPr lang="en-US" altLang="zh-CN" sz="2200" dirty="0"/>
          </a:p>
        </p:txBody>
      </p:sp>
      <p:sp>
        <p:nvSpPr>
          <p:cNvPr id="8" name="QB_6_BD.418_1#0a78d6a18?vja=1&amp;pid=b2988929f&amp;color=0,0,0&amp;vtp=1"/>
          <p:cNvSpPr/>
          <p:nvPr/>
        </p:nvSpPr>
        <p:spPr>
          <a:xfrm>
            <a:off x="722376" y="4497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9" name="QB_6_AN.419_1#0a78d6a18.blank?vja=1&amp;pid=b2988929f&amp;color=0,0,0&amp;vpa=190&amp;vtp=1"/>
          <p:cNvSpPr/>
          <p:nvPr/>
        </p:nvSpPr>
        <p:spPr>
          <a:xfrm>
            <a:off x="1024001" y="4459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B_6_AS.420_1#0a78d6a18?vja=1&amp;pid=b2988929f&amp;color=0,0,0&amp;vtp=1"/>
          <p:cNvSpPr/>
          <p:nvPr/>
        </p:nvSpPr>
        <p:spPr>
          <a:xfrm>
            <a:off x="722376" y="4922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后文围绕阳台背阴适合种植的植物展开，A项（许多阳台都是背阴的）引出下文内容，符合语境。故选A项。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P_6_BD#8692f473b?vja=1&amp;pid=ed9ad5e40&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根据提示补全句子。</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1.面对危险，她表现出了巨大的勇气。（名词face）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showed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great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courage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 ____ _____ ___ _______</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t>
            </a:r>
            <a:endParaRPr lang="en-US" altLang="zh-CN" sz="2000" dirty="0"/>
          </a:p>
        </p:txBody>
      </p:sp>
      <p:sp>
        <p:nvSpPr>
          <p:cNvPr id="4" name="QB_6_AN.32_1#8692f473b.blank?vja=1&amp;pid=ed9ad5e40&amp;color=0,0,0&amp;vpa=11&amp;vtp=1"/>
          <p:cNvSpPr/>
          <p:nvPr/>
        </p:nvSpPr>
        <p:spPr>
          <a:xfrm>
            <a:off x="3744976" y="1620012"/>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5" name="QB_6_AN.33_1#8692f473b.blank?vja=1&amp;pid=ed9ad5e40&amp;color=0,0,0&amp;vpa=12&amp;vtp=1"/>
          <p:cNvSpPr/>
          <p:nvPr/>
        </p:nvSpPr>
        <p:spPr>
          <a:xfrm>
            <a:off x="4252976" y="1620012"/>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6" name="QB_6_AN.34_1#8692f473b.blank?vja=1&amp;pid=ed9ad5e40&amp;color=0,0,0&amp;vpa=13&amp;vtp=1"/>
          <p:cNvSpPr/>
          <p:nvPr/>
        </p:nvSpPr>
        <p:spPr>
          <a:xfrm>
            <a:off x="4900676" y="1620012"/>
            <a:ext cx="479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face</a:t>
            </a:r>
            <a:endParaRPr lang="en-US" altLang="zh-CN" sz="2000" dirty="0"/>
          </a:p>
        </p:txBody>
      </p:sp>
      <p:sp>
        <p:nvSpPr>
          <p:cNvPr id="7" name="QB_6_AN.35_1#8692f473b.blank?vja=1&amp;pid=ed9ad5e40&amp;color=0,0,0&amp;vpa=14&amp;vtp=1"/>
          <p:cNvSpPr/>
          <p:nvPr/>
        </p:nvSpPr>
        <p:spPr>
          <a:xfrm>
            <a:off x="5637276" y="1620012"/>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8" name="QB_6_AN.36_1#8692f473b.blank?vja=1&amp;pid=ed9ad5e40&amp;color=0,0,0&amp;vpa=15&amp;vtp=1"/>
          <p:cNvSpPr/>
          <p:nvPr/>
        </p:nvSpPr>
        <p:spPr>
          <a:xfrm>
            <a:off x="6157976" y="1607312"/>
            <a:ext cx="747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danger</a:t>
            </a:r>
            <a:endParaRPr lang="en-US" altLang="zh-CN" sz="2000" dirty="0"/>
          </a:p>
        </p:txBody>
      </p:sp>
      <p:sp>
        <p:nvSpPr>
          <p:cNvPr id="9" name="QB_6_BD.37_1#17ba06ed6?vja=1&amp;pid=ed9ad5e40&amp;color=0,0,0&amp;vtp=1"/>
          <p:cNvSpPr/>
          <p:nvPr/>
        </p:nvSpPr>
        <p:spPr>
          <a:xfrm>
            <a:off x="722376" y="2039747"/>
            <a:ext cx="10753344" cy="1109853"/>
          </a:xfrm>
          <a:prstGeom prst="rect">
            <a:avLst/>
          </a:prstGeom>
          <a:noFill/>
          <a:ln/>
        </p:spPr>
        <p:txBody>
          <a:bodyPr wrap="square" lIns="0" tIns="0" rIns="0" bIns="0" rtlCol="0" anchor="t"/>
          <a:lstStyle/>
          <a:p>
            <a:pPr algn="l">
              <a:lnSpc>
                <a:spcPct val="125000"/>
              </a:lnSpc>
            </a:pPr>
            <a:r>
              <a:rPr lang="en-US" altLang="zh-CN" sz="2000" b="0" i="0" spc="-50" dirty="0">
                <a:solidFill>
                  <a:srgbClr val="000000"/>
                </a:solidFill>
                <a:latin typeface="Times New Roman" pitchFamily="34" charset="0"/>
                <a:ea typeface="微软雅黑" pitchFamily="34" charset="-122"/>
                <a:cs typeface="Times New Roman" pitchFamily="34" charset="-120"/>
              </a:rPr>
              <a:t>2.在某些国家，眼神交流是表示感兴趣的一种方式。相比之下，在其他国家，它并不总是被认可的。</a:t>
            </a:r>
            <a:endParaRPr lang="en-US" altLang="zh-CN" sz="2000" spc="-5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countries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endParaRPr lang="en-US" altLang="zh-CN" sz="2000" dirty="0"/>
          </a:p>
        </p:txBody>
      </p:sp>
      <p:sp>
        <p:nvSpPr>
          <p:cNvPr id="10" name="QB_6_AN.38_1#17ba06ed6.blank?vja=1&amp;pid=ed9ad5e40&amp;color=0,0,0&amp;vpa=16&amp;vtp=1"/>
          <p:cNvSpPr/>
          <p:nvPr/>
        </p:nvSpPr>
        <p:spPr>
          <a:xfrm>
            <a:off x="10785539" y="2369947"/>
            <a:ext cx="577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in/by</a:t>
            </a:r>
            <a:endParaRPr lang="en-US" altLang="zh-CN" sz="2000" dirty="0"/>
          </a:p>
        </p:txBody>
      </p:sp>
      <p:sp>
        <p:nvSpPr>
          <p:cNvPr id="11" name="QB_6_AN.39_1#17ba06ed6.blank?vja=1&amp;pid=ed9ad5e40&amp;color=0,0,0&amp;vpa=17&amp;vtp=1"/>
          <p:cNvSpPr/>
          <p:nvPr/>
        </p:nvSpPr>
        <p:spPr>
          <a:xfrm>
            <a:off x="782701" y="2750947"/>
            <a:ext cx="21113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contrast/comparison</a:t>
            </a:r>
            <a:endParaRPr lang="en-US" altLang="zh-CN" sz="2000" dirty="0"/>
          </a:p>
        </p:txBody>
      </p:sp>
      <p:sp>
        <p:nvSpPr>
          <p:cNvPr id="12" name="QB_6_BD.40_1#a315b6bbb?vja=1&amp;pid=ed9ad5e40&amp;color=0,0,0&amp;vtp=1"/>
          <p:cNvSpPr/>
          <p:nvPr/>
        </p:nvSpPr>
        <p:spPr>
          <a:xfrm>
            <a:off x="722376" y="31827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3.传统智慧告诉我们,</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我们应该拼命抓住每一个出现在我们身边的机会。（way）</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wisdom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eagerly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opportunity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13" name="QB_6_AN.41_1#a315b6bbb.blank?vja=1&amp;pid=ed9ad5e40&amp;color=0,0,0&amp;vpa=18&amp;vtp=1"/>
          <p:cNvSpPr/>
          <p:nvPr/>
        </p:nvSpPr>
        <p:spPr>
          <a:xfrm>
            <a:off x="10658539" y="3525647"/>
            <a:ext cx="704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comes</a:t>
            </a:r>
            <a:endParaRPr lang="en-US" altLang="zh-CN" sz="2000" dirty="0"/>
          </a:p>
        </p:txBody>
      </p:sp>
      <p:sp>
        <p:nvSpPr>
          <p:cNvPr id="14" name="QB_6_AN.42_1#a315b6bbb.blank?vja=1&amp;pid=ed9ad5e40&amp;color=0,0,0&amp;vpa=19&amp;vtp=1"/>
          <p:cNvSpPr/>
          <p:nvPr/>
        </p:nvSpPr>
        <p:spPr>
          <a:xfrm>
            <a:off x="757301" y="3906647"/>
            <a:ext cx="395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our</a:t>
            </a:r>
            <a:endParaRPr lang="en-US" altLang="zh-CN" sz="2000" dirty="0"/>
          </a:p>
        </p:txBody>
      </p:sp>
      <p:sp>
        <p:nvSpPr>
          <p:cNvPr id="15" name="QB_6_AN.43_1#a315b6bbb.blank?vja=1&amp;pid=ed9ad5e40&amp;color=0,0,0&amp;vpa=20&amp;vtp=1"/>
          <p:cNvSpPr/>
          <p:nvPr/>
        </p:nvSpPr>
        <p:spPr>
          <a:xfrm>
            <a:off x="1417701" y="3893947"/>
            <a:ext cx="481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way</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10" grpId="0" build="p" animBg="1"/>
      <p:bldP spid="11" grpId="0" build="p" animBg="1"/>
      <p:bldP spid="13" grpId="0" build="p" animBg="1"/>
      <p:bldP spid="14" grpId="0" build="p" animBg="1"/>
      <p:bldP spid="15" grpId="0" build="p" animBg="1"/>
    </p:bldLst>
  </p:timing>
</p:sld>
</file>

<file path=ppt/slides/slide90.xml><?xml version="1.0" encoding="utf-8"?>
<p:sld xmlns:a="http://schemas.openxmlformats.org/drawingml/2006/main" xmlns:r="http://schemas.openxmlformats.org/officeDocument/2006/relationships" xmlns:p="http://schemas.openxmlformats.org/presentationml/2006/main">
  <p:cSld name="Slide 99&amp;si=99">
    <p:spTree>
      <p:nvGrpSpPr>
        <p:cNvPr id="1" name=""/>
        <p:cNvGrpSpPr/>
        <p:nvPr/>
      </p:nvGrpSpPr>
      <p:grpSpPr>
        <a:xfrm>
          <a:off x="0" y="0"/>
          <a:ext cx="0" cy="0"/>
          <a:chOff x="0" y="0"/>
          <a:chExt cx="0" cy="0"/>
        </a:xfrm>
      </p:grpSpPr>
      <p:sp>
        <p:nvSpPr>
          <p:cNvPr id="2" name="QB_6_BD.421_1#9f5d932f6?vja=1&amp;pid=b2988929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422_1#9f5d932f6.blank?vja=1&amp;pid=b2988929f&amp;color=0,0,0&amp;vpa=191&amp;vtp=1"/>
          <p:cNvSpPr/>
          <p:nvPr/>
        </p:nvSpPr>
        <p:spPr>
          <a:xfrm>
            <a:off x="1036701" y="8580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B_6_AS.423_1#9f5d932f6?vja=1&amp;pid=b2988929f&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根据本段主题句“Another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challenge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wind.”可知，本段内容和风有关，空前指出许多阳台都有风且露天，所以B项（如果可以的话，造一个挡风篱）符合本段主题，是针对阳台有风的处理方法。故选B项。</a:t>
            </a:r>
            <a:endParaRPr lang="en-US" altLang="zh-CN" sz="2200" dirty="0"/>
          </a:p>
        </p:txBody>
      </p:sp>
      <p:sp>
        <p:nvSpPr>
          <p:cNvPr id="5" name="QB_6_BD.424_1#b3d910029?vja=1&amp;pid=b2988929f&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425_1#b3d910029.blank?vja=1&amp;pid=b2988929f&amp;color=0,0,0&amp;vpa=192&amp;vtp=1"/>
          <p:cNvSpPr/>
          <p:nvPr/>
        </p:nvSpPr>
        <p:spPr>
          <a:xfrm>
            <a:off x="1036701" y="2465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B_6_AS.426_1#b3d910029?vja=1&amp;pid=b2988929f&amp;color=0,0,0&amp;vtp=1"/>
          <p:cNvSpPr/>
          <p:nvPr/>
        </p:nvSpPr>
        <p:spPr>
          <a:xfrm>
            <a:off x="722376" y="2928747"/>
            <a:ext cx="10753344" cy="1532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空前提到，在家种蔬菜不需要花园，许多可食用的作物都能在花盆里生长，空后指出，可以试着使用编织塑料购物袋或在木制容器里内衬一个旧的堆肥袋来种蔬菜，C项（你也不需要买特制的花盆）承接上文，指出种蔬菜也不需要特制的花盆，并引出下文可以把蔬菜种在哪里，符合语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91.xml><?xml version="1.0" encoding="utf-8"?>
<p:sld xmlns:a="http://schemas.openxmlformats.org/drawingml/2006/main" xmlns:r="http://schemas.openxmlformats.org/officeDocument/2006/relationships" xmlns:p="http://schemas.openxmlformats.org/presentationml/2006/main">
  <p:cSld name="Slide 101&amp;si=101">
    <p:spTree>
      <p:nvGrpSpPr>
        <p:cNvPr id="1" name=""/>
        <p:cNvGrpSpPr/>
        <p:nvPr/>
      </p:nvGrpSpPr>
      <p:grpSpPr>
        <a:xfrm>
          <a:off x="0" y="0"/>
          <a:ext cx="0" cy="0"/>
          <a:chOff x="0" y="0"/>
          <a:chExt cx="0" cy="0"/>
        </a:xfrm>
      </p:grpSpPr>
      <p:sp>
        <p:nvSpPr>
          <p:cNvPr id="2" name="QM_5_BD.427_1#8a3d35452?vja=1&amp;pid=ff41b0342&amp;color=0,0,0&amp;vtp=1&amp;bt=1"/>
          <p:cNvSpPr/>
          <p:nvPr/>
        </p:nvSpPr>
        <p:spPr>
          <a:xfrm>
            <a:off x="722376" y="900000"/>
            <a:ext cx="10753344" cy="4919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[全国新课标Ⅰ2024]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motivated—and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demotivated—by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achievements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teenager,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neighborhood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friend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marathon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race.Feeling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motivated,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running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happened.First,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referring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52.4-mile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double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marathon.Then,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run—15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miles.To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honest,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boredom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jogging,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cycling.I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cycle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until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Diego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sister.While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ride.</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valleys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uphill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such</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got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bikers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roads.When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suddenly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Tree>
  </p:cSld>
  <p:clrMapOvr>
    <a:masterClrMapping/>
  </p:clrMapOvr>
  <p:transition>
    <p:fade/>
  </p:transition>
</p:sld>
</file>

<file path=ppt/slides/slide92.xml><?xml version="1.0" encoding="utf-8"?>
<p:sld xmlns:a="http://schemas.openxmlformats.org/drawingml/2006/main" xmlns:r="http://schemas.openxmlformats.org/officeDocument/2006/relationships" xmlns:p="http://schemas.openxmlformats.org/presentationml/2006/main">
  <p:cSld name="Slide 102&amp;si=102">
    <p:spTree>
      <p:nvGrpSpPr>
        <p:cNvPr id="1" name=""/>
        <p:cNvGrpSpPr/>
        <p:nvPr/>
      </p:nvGrpSpPr>
      <p:grpSpPr>
        <a:xfrm>
          <a:off x="0" y="0"/>
          <a:ext cx="0" cy="0"/>
          <a:chOff x="0" y="0"/>
          <a:chExt cx="0" cy="0"/>
        </a:xfrm>
      </p:grpSpPr>
      <p:sp>
        <p:nvSpPr>
          <p:cNvPr id="2" name="QM_5_BD.427_2#8a3d35452?vja=1&amp;pid=ff41b0342&amp;color=0,0,0&amp;mp=1&amp;vtp=1&amp;bt=1"/>
          <p:cNvSpPr/>
          <p:nvPr/>
        </p:nvSpPr>
        <p:spPr>
          <a:xfrm>
            <a:off x="722376" y="896112"/>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I’ve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whatever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endParaRPr lang="en-US" altLang="zh-CN" sz="2000" dirty="0"/>
          </a:p>
        </p:txBody>
      </p:sp>
      <p:sp>
        <p:nvSpPr>
          <p:cNvPr id="3" name="QM_5_EX.428_1#8a3d35452?vja=1&amp;pid=ff41b0342&amp;color=0,0,0&amp;vtp=1"/>
          <p:cNvSpPr/>
          <p:nvPr/>
        </p:nvSpPr>
        <p:spPr>
          <a:xfrm>
            <a:off x="722376" y="16587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作者经常被别人的成就所激励,又容易因为别人做得更好而受挫。在尝试了长跑和骑行之后，作者的想法变得成熟，终于明白了根据自己的爱好和能力来设定目标才是正确的。</a:t>
            </a:r>
            <a:endParaRPr lang="en-US" altLang="zh-CN" sz="2000" dirty="0"/>
          </a:p>
        </p:txBody>
      </p:sp>
      <p:sp>
        <p:nvSpPr>
          <p:cNvPr id="4" name="QC_6_BD.429_1#c46e10a7d.choices?vja=1&amp;pid=8a3d35452&amp;color=0,0,0&amp;vtp=1"/>
          <p:cNvSpPr/>
          <p:nvPr/>
        </p:nvSpPr>
        <p:spPr>
          <a:xfrm>
            <a:off x="722376" y="24278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.knew</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B.held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C.won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.quit</a:t>
            </a:r>
            <a:endParaRPr lang="en-US" altLang="zh-CN" sz="2000" dirty="0"/>
          </a:p>
        </p:txBody>
      </p:sp>
      <p:sp>
        <p:nvSpPr>
          <p:cNvPr id="5" name="QC_6_AN.430_1#c46e10a7d.bracket?vja=1&amp;pid=8a3d35452&amp;color=0,0,0&amp;vpa=193&amp;vtp=1"/>
          <p:cNvSpPr/>
          <p:nvPr/>
        </p:nvSpPr>
        <p:spPr>
          <a:xfrm>
            <a:off x="1176401" y="24278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6" name="QC_6_AS.431_1#c46e10a7d?vja=1&amp;pid=8a3d35452&amp;color=0,0,0&amp;vtp=1"/>
          <p:cNvSpPr/>
          <p:nvPr/>
        </p:nvSpPr>
        <p:spPr>
          <a:xfrm>
            <a:off x="722376" y="28525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marathon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race和“Feeling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motivated,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started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running”可推知，一位朋友赢得了一场马拉松比赛,作者因此受到鼓舞。win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race为固定搭配，意为“赢得比赛”。</a:t>
            </a:r>
            <a:endParaRPr lang="en-US" altLang="zh-CN" sz="2200" dirty="0"/>
          </a:p>
        </p:txBody>
      </p:sp>
      <p:sp>
        <p:nvSpPr>
          <p:cNvPr id="7" name="QC_6_BD.432_1#061df6e64.choices?vja=1&amp;pid=8a3d35452&amp;color=0,0,0&amp;vtp=1"/>
          <p:cNvSpPr/>
          <p:nvPr/>
        </p:nvSpPr>
        <p:spPr>
          <a:xfrm>
            <a:off x="722376" y="36597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.regularly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B.silently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C.proudly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.recently</a:t>
            </a:r>
            <a:endParaRPr lang="en-US" altLang="zh-CN" sz="2000" dirty="0"/>
          </a:p>
        </p:txBody>
      </p:sp>
      <p:sp>
        <p:nvSpPr>
          <p:cNvPr id="8" name="QC_6_AN.433_1#061df6e64.bracket?vja=1&amp;pid=8a3d35452&amp;color=0,0,0&amp;vpa=194&amp;vtp=1"/>
          <p:cNvSpPr/>
          <p:nvPr/>
        </p:nvSpPr>
        <p:spPr>
          <a:xfrm>
            <a:off x="1176401" y="36597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9" name="QC_6_AS.434_1#061df6e64?vja=1&amp;pid=8a3d35452&amp;color=0,0,0&amp;vtp=1"/>
          <p:cNvSpPr/>
          <p:nvPr/>
        </p:nvSpPr>
        <p:spPr>
          <a:xfrm>
            <a:off x="722376" y="40844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根据上文Feeling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motivated并结合选项可知,作者受到激励，开始经常跑步。regularly意为“经常；有规律地”，符合语境。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P spid="8" grpId="0" build="p" animBg="1"/>
      <p:bldP spid="9" grpId="0" build="p"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5_1#a0dd5885b.choices?vja=1&amp;pid=8a3d35452&amp;color=0,0,0&amp;vtp=1">
            <a:extLst>
              <a:ext uri="{FF2B5EF4-FFF2-40B4-BE49-F238E27FC236}">
                <a16:creationId xmlns:a16="http://schemas.microsoft.com/office/drawing/2014/main" id="{6DE9DA08-D380-827A-0BB7-953DE15B724E}"/>
              </a:ext>
            </a:extLst>
          </p:cNvPr>
          <p:cNvSpPr/>
          <p:nvPr/>
        </p:nvSpPr>
        <p:spPr>
          <a:xfrm>
            <a:off x="722376" y="900000"/>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.asking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B.looking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C.waiting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.training</a:t>
            </a:r>
            <a:endParaRPr lang="en-US" altLang="zh-CN" sz="2000" dirty="0"/>
          </a:p>
        </p:txBody>
      </p:sp>
      <p:sp>
        <p:nvSpPr>
          <p:cNvPr id="3" name="QC_6_AS.437_1#a0dd5885b?vja=1&amp;pid=8a3d35452&amp;color=0,0,0&amp;vtp=1">
            <a:extLst>
              <a:ext uri="{FF2B5EF4-FFF2-40B4-BE49-F238E27FC236}">
                <a16:creationId xmlns:a16="http://schemas.microsoft.com/office/drawing/2014/main" id="{4B329E0E-DC6D-74B6-B521-46D74D643A8E}"/>
              </a:ext>
            </a:extLst>
          </p:cNvPr>
          <p:cNvSpPr/>
          <p:nvPr/>
        </p:nvSpPr>
        <p:spPr>
          <a:xfrm>
            <a:off x="722376" y="13285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根据设空处所在句中的“a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girl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‘super,’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referring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52.4-mile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double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marathon”可知,作者有一天遇到一个正在为“超级马拉松”训练的女孩。train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for意为“为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训练”，符合语境。</a:t>
            </a:r>
            <a:endParaRPr lang="en-US" altLang="zh-CN" sz="2200" dirty="0"/>
          </a:p>
        </p:txBody>
      </p:sp>
      <p:sp>
        <p:nvSpPr>
          <p:cNvPr id="4" name="QC_6_AN.436_1#a0dd5885b.bracket?vja=1&amp;pid=8a3d35452&amp;color=0,0,0&amp;vpa=195&amp;vtp=1">
            <a:extLst>
              <a:ext uri="{FF2B5EF4-FFF2-40B4-BE49-F238E27FC236}">
                <a16:creationId xmlns:a16="http://schemas.microsoft.com/office/drawing/2014/main" id="{96E86DC9-3AA5-F8A3-0E4F-FFE31E0857A1}"/>
              </a:ext>
            </a:extLst>
          </p:cNvPr>
          <p:cNvSpPr/>
          <p:nvPr/>
        </p:nvSpPr>
        <p:spPr>
          <a:xfrm>
            <a:off x="1176401" y="9000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Tree>
    <p:extLst>
      <p:ext uri="{BB962C8B-B14F-4D97-AF65-F5344CB8AC3E}">
        <p14:creationId xmlns:p14="http://schemas.microsoft.com/office/powerpoint/2010/main" val="357923233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94.xml><?xml version="1.0" encoding="utf-8"?>
<p:sld xmlns:a="http://schemas.openxmlformats.org/drawingml/2006/main" xmlns:r="http://schemas.openxmlformats.org/officeDocument/2006/relationships" xmlns:p="http://schemas.openxmlformats.org/presentationml/2006/main">
  <p:cSld name="Slide 103&amp;si=103">
    <p:spTree>
      <p:nvGrpSpPr>
        <p:cNvPr id="1" name=""/>
        <p:cNvGrpSpPr/>
        <p:nvPr/>
      </p:nvGrpSpPr>
      <p:grpSpPr>
        <a:xfrm>
          <a:off x="0" y="0"/>
          <a:ext cx="0" cy="0"/>
          <a:chOff x="0" y="0"/>
          <a:chExt cx="0" cy="0"/>
        </a:xfrm>
      </p:grpSpPr>
      <p:sp>
        <p:nvSpPr>
          <p:cNvPr id="2" name="QC_6_BD.438_1#8c6164442.choices?vja=1&amp;pid=8a3d35452&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.made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B.believed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.deserved</a:t>
            </a:r>
            <a:endParaRPr lang="en-US" altLang="zh-CN" sz="2000" dirty="0"/>
          </a:p>
        </p:txBody>
      </p:sp>
      <p:sp>
        <p:nvSpPr>
          <p:cNvPr id="3" name="QC_6_AN.439_1#8c6164442.bracket?vja=1&amp;pid=8a3d35452&amp;color=0,0,0&amp;vpa=196&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AS.440_1#8c6164442?vja=1&amp;pid=8a3d35452&amp;color=0,0,0&amp;vtp=1"/>
          <p:cNvSpPr/>
          <p:nvPr/>
        </p:nvSpPr>
        <p:spPr>
          <a:xfrm>
            <a:off x="722376" y="1315847"/>
            <a:ext cx="10753344" cy="3818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next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longest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run—15</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miles”和下文“Between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girl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boredom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jogging</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running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可知,这个女孩要参加的马拉松比赛全长52.4英里（约84.3千米），而作者进行过的最长的跑步训练是15英里（约24千米）。女孩让作者深感受挫，于是作者决定再也不跑了，只有大狗在后面追赶自己的情形下自己才会跑。hate意为“讨厌”，符合语境。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it意为“获得成功”；deserve意为“值得”。</a:t>
            </a:r>
            <a:endParaRPr lang="en-US" altLang="zh-CN" sz="2200" dirty="0"/>
          </a:p>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易错警示</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本题学生易误选A项。若不看下文，只看“Then,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next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longest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run—15</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miles.To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honest,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it!”，易将此处理解为“第二天我跑了自己跑过的最远距离——15英里（约24千米）。说实话，我做到了！”，从而选</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made。但是根据下文可知，作者并不喜欢跑步，觉得它很无聊,并说只有在被大狗追赶时才会跑。因此，此句中作者想表达的是讨厌长跑。故本题应选C项。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95.xml><?xml version="1.0" encoding="utf-8"?>
<p:sld xmlns:a="http://schemas.openxmlformats.org/drawingml/2006/main" xmlns:r="http://schemas.openxmlformats.org/officeDocument/2006/relationships" xmlns:p="http://schemas.openxmlformats.org/presentationml/2006/main">
  <p:cSld name="Slide 104&amp;si=104">
    <p:spTree>
      <p:nvGrpSpPr>
        <p:cNvPr id="1" name=""/>
        <p:cNvGrpSpPr/>
        <p:nvPr/>
      </p:nvGrpSpPr>
      <p:grpSpPr>
        <a:xfrm>
          <a:off x="0" y="0"/>
          <a:ext cx="0" cy="0"/>
          <a:chOff x="0" y="0"/>
          <a:chExt cx="0" cy="0"/>
        </a:xfrm>
      </p:grpSpPr>
      <p:sp>
        <p:nvSpPr>
          <p:cNvPr id="2" name="QC_6_BD.441_1#1d7ce74ed.choices?vja=1&amp;pid=8a3d35452&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.advantage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B.achievement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C.contribution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.influence</a:t>
            </a:r>
            <a:endParaRPr lang="en-US" altLang="zh-CN" sz="2000" dirty="0"/>
          </a:p>
        </p:txBody>
      </p:sp>
      <p:sp>
        <p:nvSpPr>
          <p:cNvPr id="3" name="QC_6_AN.442_1#1d7ce74ed.bracket?vja=1&amp;pid=8a3d35452&amp;color=0,0,0&amp;vpa=197&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AS.443_1#1d7ce74ed?vja=1&amp;pid=8a3d35452&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motivated—and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demotivated—by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folks’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hievements”可知，作者一直因为其他人的成就而变得有动力或失去动力。作者因为一个女孩在为“超级马拉松”训练而延长了自己跑步的距离，然而比起那个女孩的高强度训练，自己跑15英里（约24千米）的成就显得很渺小。此处为原词复现，achievement意为“成就；成绩”，符合语境。</a:t>
            </a:r>
            <a:endParaRPr lang="en-US" altLang="zh-CN" sz="2200" dirty="0"/>
          </a:p>
        </p:txBody>
      </p:sp>
      <p:sp>
        <p:nvSpPr>
          <p:cNvPr id="5" name="QC_6_BD.444_1#f70356dfa.choices?vja=1&amp;pid=8a3d35452&amp;color=0,0,0&amp;vtp=1"/>
          <p:cNvSpPr/>
          <p:nvPr/>
        </p:nvSpPr>
        <p:spPr>
          <a:xfrm>
            <a:off x="722376" y="2885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.way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B.risk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C.place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.reason</a:t>
            </a:r>
            <a:endParaRPr lang="en-US" altLang="zh-CN" sz="2000" dirty="0"/>
          </a:p>
        </p:txBody>
      </p:sp>
      <p:sp>
        <p:nvSpPr>
          <p:cNvPr id="6" name="QC_6_AN.445_1#f70356dfa.bracket?vja=1&amp;pid=8a3d35452&amp;color=0,0,0&amp;vpa=198&amp;vtp=1"/>
          <p:cNvSpPr/>
          <p:nvPr/>
        </p:nvSpPr>
        <p:spPr>
          <a:xfrm>
            <a:off x="1176401" y="2885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6_AS.446_1#f70356dfa?vja=1&amp;pid=8a3d35452&amp;color=0,0,0&amp;vtp=1"/>
          <p:cNvSpPr/>
          <p:nvPr/>
        </p:nvSpPr>
        <p:spPr>
          <a:xfrm>
            <a:off x="722376" y="3309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可知,与那个为“超级马拉松”训练的女孩相比，作者的成绩相形见绌，而且跑步很无聊，作者讨厌跑步。根据下文可知,除非当一只大狗追着作者,作者才会再次开始跑步，这是作者跑步的理由。reason意为“理由；原因”，符合语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96.xml><?xml version="1.0" encoding="utf-8"?>
<p:sld xmlns:a="http://schemas.openxmlformats.org/drawingml/2006/main" xmlns:r="http://schemas.openxmlformats.org/officeDocument/2006/relationships" xmlns:p="http://schemas.openxmlformats.org/presentationml/2006/main">
  <p:cSld name="Slide 105&amp;si=105">
    <p:spTree>
      <p:nvGrpSpPr>
        <p:cNvPr id="1" name=""/>
        <p:cNvGrpSpPr/>
        <p:nvPr/>
      </p:nvGrpSpPr>
      <p:grpSpPr>
        <a:xfrm>
          <a:off x="0" y="0"/>
          <a:ext cx="0" cy="0"/>
          <a:chOff x="0" y="0"/>
          <a:chExt cx="0" cy="0"/>
        </a:xfrm>
      </p:grpSpPr>
      <p:sp>
        <p:nvSpPr>
          <p:cNvPr id="2" name="QC_6_AS.446_2#f70356dfa?vja=1&amp;pid=8a3d35452&amp;color=0,0,0&amp;mp=1&amp;vtp=1&amp;bt=1"/>
          <p:cNvSpPr/>
          <p:nvPr/>
        </p:nvSpPr>
        <p:spPr>
          <a:xfrm>
            <a:off x="722376" y="900000"/>
            <a:ext cx="10753344" cy="1875155"/>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方法总结</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根据上下文语境体会细节</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做完形填空一定要先通读全文，不确定选什么答案时，不要急于作出选择，要结合上下文语境判断细节。比如本文的第4至6题是一个完整的语境，第5题最易得出答案，将选项代入后可知，此处指“这个女孩让‘我’的成就看起来很渺小”，由此可判断第4题所在语境为“说实话，‘我’很讨厌它（跑步）！”，最后完成第6题：以后再次跑步的原因只有一个，那就是被大狗追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7.xml><?xml version="1.0" encoding="utf-8"?>
<p:sld xmlns:a="http://schemas.openxmlformats.org/drawingml/2006/main" xmlns:r="http://schemas.openxmlformats.org/officeDocument/2006/relationships" xmlns:p="http://schemas.openxmlformats.org/presentationml/2006/main">
  <p:cSld name="Slide 106&amp;si=106">
    <p:spTree>
      <p:nvGrpSpPr>
        <p:cNvPr id="1" name=""/>
        <p:cNvGrpSpPr/>
        <p:nvPr/>
      </p:nvGrpSpPr>
      <p:grpSpPr>
        <a:xfrm>
          <a:off x="0" y="0"/>
          <a:ext cx="0" cy="0"/>
          <a:chOff x="0" y="0"/>
          <a:chExt cx="0" cy="0"/>
        </a:xfrm>
      </p:grpSpPr>
      <p:sp>
        <p:nvSpPr>
          <p:cNvPr id="2" name="QC_6_BD.447_1#c543d69c9.choices?vja=1&amp;pid=8a3d35452&amp;color=0,0,0&amp;mp=1&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gave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went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turned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.dealt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endParaRPr lang="en-US" altLang="zh-CN" sz="2000" dirty="0"/>
          </a:p>
        </p:txBody>
      </p:sp>
      <p:sp>
        <p:nvSpPr>
          <p:cNvPr id="3" name="QC_6_AN.448_1#c543d69c9.bracket?vja=1&amp;pid=8a3d35452&amp;color=0,0,0&amp;mp=1&amp;vpa=199&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AS.449_1#c543d69c9?vja=1&amp;pid=8a3d35452&amp;color=0,0,0&amp;vtp=1"/>
          <p:cNvSpPr/>
          <p:nvPr/>
        </p:nvSpPr>
        <p:spPr>
          <a:xfrm>
            <a:off x="722376" y="13158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根据上文语境和空后的“I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lot.”可知，作者并不喜欢跑步，所以开始骑行。turn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to意为“改用；求助于”，符合语境。give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up意为“放弃”；go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on意为“继续”；deal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with意为“处理”。</a:t>
            </a:r>
            <a:endParaRPr lang="en-US" altLang="zh-CN" sz="2200" dirty="0"/>
          </a:p>
        </p:txBody>
      </p:sp>
      <p:sp>
        <p:nvSpPr>
          <p:cNvPr id="5" name="QC_6_BD.450_1#d0e5a4ac9.choices?vja=1&amp;pid=8a3d35452&amp;color=0,0,0&amp;vtp=1"/>
          <p:cNvSpPr/>
          <p:nvPr/>
        </p:nvSpPr>
        <p:spPr>
          <a:xfrm>
            <a:off x="722376" y="2491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.heard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B.dreamed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C.complained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.approved</a:t>
            </a:r>
            <a:endParaRPr lang="en-US" altLang="zh-CN" sz="2000" dirty="0"/>
          </a:p>
        </p:txBody>
      </p:sp>
      <p:sp>
        <p:nvSpPr>
          <p:cNvPr id="6" name="QC_6_AN.451_1#d0e5a4ac9.bracket?vja=1&amp;pid=8a3d35452&amp;color=0,0,0&amp;vpa=200&amp;vtp=1"/>
          <p:cNvSpPr/>
          <p:nvPr/>
        </p:nvSpPr>
        <p:spPr>
          <a:xfrm>
            <a:off x="1176401" y="24913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6_AS.452_1#d0e5a4ac9?vja=1&amp;pid=8a3d35452&amp;color=0,0,0&amp;vtp=1"/>
          <p:cNvSpPr/>
          <p:nvPr/>
        </p:nvSpPr>
        <p:spPr>
          <a:xfrm>
            <a:off x="722376" y="29160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lot.”及下文语境可知，此处指作者梦想着参加自行车比赛。dream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of意为“梦想”，符合语境。hear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of意为“听说”；complain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of意为“抱怨”；approve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of意为“赞同”。</a:t>
            </a:r>
            <a:endParaRPr lang="en-US" altLang="zh-CN" sz="2200" dirty="0"/>
          </a:p>
        </p:txBody>
      </p:sp>
      <p:sp>
        <p:nvSpPr>
          <p:cNvPr id="8" name="QC_6_BD.453_1#662631aad.choices?vja=1&amp;pid=8a3d35452&amp;color=0,0,0&amp;vtp=1"/>
          <p:cNvSpPr/>
          <p:nvPr/>
        </p:nvSpPr>
        <p:spPr>
          <a:xfrm>
            <a:off x="722376" y="40915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.painted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B.borrowed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C.bought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.parked</a:t>
            </a:r>
            <a:endParaRPr lang="en-US" altLang="zh-CN" sz="2000" dirty="0"/>
          </a:p>
        </p:txBody>
      </p:sp>
      <p:sp>
        <p:nvSpPr>
          <p:cNvPr id="9" name="QC_6_AN.454_1#662631aad.bracket?vja=1&amp;pid=8a3d35452&amp;color=0,0,0&amp;vpa=201&amp;vtp=1"/>
          <p:cNvSpPr/>
          <p:nvPr/>
        </p:nvSpPr>
        <p:spPr>
          <a:xfrm>
            <a:off x="1176401" y="40915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6_AS.455_1#662631aad?vja=1&amp;pid=8a3d35452&amp;color=0,0,0&amp;vtp=1"/>
          <p:cNvSpPr/>
          <p:nvPr/>
        </p:nvSpPr>
        <p:spPr>
          <a:xfrm>
            <a:off x="722376" y="45162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根据设空处所在句“While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ride.”可推断，作者在姐姐上班时，借了她的自行车去骑车兜风。borrow意为“借”，符合语境。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8.xml><?xml version="1.0" encoding="utf-8"?>
<p:sld xmlns:a="http://schemas.openxmlformats.org/drawingml/2006/main" xmlns:r="http://schemas.openxmlformats.org/officeDocument/2006/relationships" xmlns:p="http://schemas.openxmlformats.org/presentationml/2006/main">
  <p:cSld name="Slide 107&amp;si=107">
    <p:spTree>
      <p:nvGrpSpPr>
        <p:cNvPr id="1" name=""/>
        <p:cNvGrpSpPr/>
        <p:nvPr/>
      </p:nvGrpSpPr>
      <p:grpSpPr>
        <a:xfrm>
          <a:off x="0" y="0"/>
          <a:ext cx="0" cy="0"/>
          <a:chOff x="0" y="0"/>
          <a:chExt cx="0" cy="0"/>
        </a:xfrm>
      </p:grpSpPr>
      <p:sp>
        <p:nvSpPr>
          <p:cNvPr id="2" name="QC_6_BD.456_1#27868d7e4.choices?vja=1&amp;pid=8a3d35452&amp;color=0,0,0&amp;mp=1&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.problem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B.secret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C.principle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.advice</a:t>
            </a:r>
            <a:endParaRPr lang="en-US" altLang="zh-CN" sz="2000" dirty="0"/>
          </a:p>
        </p:txBody>
      </p:sp>
      <p:sp>
        <p:nvSpPr>
          <p:cNvPr id="3" name="QC_6_AN.457_1#27868d7e4.bracket?vja=1&amp;pid=8a3d35452&amp;color=0,0,0&amp;mp=1&amp;vpa=202&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AS.458_1#27868d7e4?vja=1&amp;pid=8a3d35452&amp;color=0,0,0&amp;vtp=1"/>
          <p:cNvSpPr/>
          <p:nvPr/>
        </p:nvSpPr>
        <p:spPr>
          <a:xfrm>
            <a:off x="722376" y="1315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roads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large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valleys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riding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uphill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miles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time.”可知，作者在骑行过程中遇到了问题。problem意为“问题”，符合语境。</a:t>
            </a:r>
            <a:endParaRPr lang="en-US" altLang="zh-CN" sz="2200" dirty="0"/>
          </a:p>
        </p:txBody>
      </p:sp>
      <p:sp>
        <p:nvSpPr>
          <p:cNvPr id="5" name="QC_6_BD.459_1#7f18f4301.choices?vja=1&amp;pid=8a3d35452&amp;color=0,0,0&amp;vtp=1"/>
          <p:cNvSpPr/>
          <p:nvPr/>
        </p:nvSpPr>
        <p:spPr>
          <a:xfrm>
            <a:off x="722376" y="2110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.dangers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B.events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C.opponents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.challenges</a:t>
            </a:r>
            <a:endParaRPr lang="en-US" altLang="zh-CN" sz="2000" dirty="0"/>
          </a:p>
        </p:txBody>
      </p:sp>
      <p:sp>
        <p:nvSpPr>
          <p:cNvPr id="6" name="QC_6_AN.460_1#7f18f4301.bracket?vja=1&amp;pid=8a3d35452&amp;color=0,0,0&amp;vpa=203&amp;vtp=1"/>
          <p:cNvSpPr/>
          <p:nvPr/>
        </p:nvSpPr>
        <p:spPr>
          <a:xfrm>
            <a:off x="1294003" y="21103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6_AS.461_1#7f18f4301?vja=1&amp;pid=8a3d35452&amp;color=0,0,0&amp;vtp=1"/>
          <p:cNvSpPr/>
          <p:nvPr/>
        </p:nvSpPr>
        <p:spPr>
          <a:xfrm>
            <a:off x="722376" y="25350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根据上文可知，穿越大山谷和一次骑行爬坡数千米对于作者而言很艰难，所以是挑战。challenge意为“挑战”，符合语境。</a:t>
            </a:r>
            <a:endParaRPr lang="en-US" altLang="zh-CN" sz="2200" dirty="0"/>
          </a:p>
        </p:txBody>
      </p:sp>
      <p:sp>
        <p:nvSpPr>
          <p:cNvPr id="8" name="QC_6_BD.462_1#ca59fdb3c.choices?vja=1&amp;pid=8a3d35452&amp;color=0,0,0&amp;vtp=1"/>
          <p:cNvSpPr/>
          <p:nvPr/>
        </p:nvSpPr>
        <p:spPr>
          <a:xfrm>
            <a:off x="722376" y="33422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.passed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B.convinced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C.admired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.stopped</a:t>
            </a:r>
            <a:endParaRPr lang="en-US" altLang="zh-CN" sz="2000" dirty="0"/>
          </a:p>
        </p:txBody>
      </p:sp>
      <p:sp>
        <p:nvSpPr>
          <p:cNvPr id="9" name="QC_6_AN.463_1#ca59fdb3c.bracket?vja=1&amp;pid=8a3d35452&amp;color=0,0,0&amp;vpa=204&amp;vtp=1"/>
          <p:cNvSpPr/>
          <p:nvPr/>
        </p:nvSpPr>
        <p:spPr>
          <a:xfrm>
            <a:off x="1303401" y="33422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6_AS.464_1#ca59fdb3c?vja=1&amp;pid=8a3d35452&amp;color=0,0,0&amp;vtp=1"/>
          <p:cNvSpPr/>
          <p:nvPr/>
        </p:nvSpPr>
        <p:spPr>
          <a:xfrm>
            <a:off x="722376" y="37669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roads可知，这些“本地”骑行者已经习惯了这样的道路,故此处指作者被这些骑行者超越。pass意为“经过；越过”，符合语境。</a:t>
            </a:r>
            <a:endParaRPr lang="en-US" altLang="zh-CN" sz="2200" dirty="0"/>
          </a:p>
        </p:txBody>
      </p:sp>
      <p:sp>
        <p:nvSpPr>
          <p:cNvPr id="11" name="QC_6_BD.465_1#3dad692f6.choices?vja=1&amp;pid=8a3d35452&amp;color=0,0,0&amp;vtp=1"/>
          <p:cNvSpPr/>
          <p:nvPr/>
        </p:nvSpPr>
        <p:spPr>
          <a:xfrm>
            <a:off x="722376" y="45741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.reliable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B.convenient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C.familiar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.appealing</a:t>
            </a:r>
            <a:endParaRPr lang="en-US" altLang="zh-CN" sz="2000" dirty="0"/>
          </a:p>
        </p:txBody>
      </p:sp>
      <p:sp>
        <p:nvSpPr>
          <p:cNvPr id="12" name="QC_6_AN.466_1#3dad692f6.bracket?vja=1&amp;pid=8a3d35452&amp;color=0,0,0&amp;vpa=205&amp;vtp=1"/>
          <p:cNvSpPr/>
          <p:nvPr/>
        </p:nvSpPr>
        <p:spPr>
          <a:xfrm>
            <a:off x="1303401" y="45741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3" name="QC_6_AS.467_1#3dad692f6?vja=1&amp;pid=8a3d35452&amp;color=0,0,0&amp;vtp=1"/>
          <p:cNvSpPr/>
          <p:nvPr/>
        </p:nvSpPr>
        <p:spPr>
          <a:xfrm>
            <a:off x="722376" y="4998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根据作者在圣迭戈的山谷道路中艰难骑行且被适应路况的骑行者超越的受挫经历可知,当作者回到家时，突然感觉骑自行车似乎不那么吸引人了。appealing意为“有吸引力的”，符合语境。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99.xml><?xml version="1.0" encoding="utf-8"?>
<p:sld xmlns:a="http://schemas.openxmlformats.org/drawingml/2006/main" xmlns:r="http://schemas.openxmlformats.org/officeDocument/2006/relationships" xmlns:p="http://schemas.openxmlformats.org/presentationml/2006/main">
  <p:cSld name="Slide 108&amp;si=108">
    <p:spTree>
      <p:nvGrpSpPr>
        <p:cNvPr id="1" name=""/>
        <p:cNvGrpSpPr/>
        <p:nvPr/>
      </p:nvGrpSpPr>
      <p:grpSpPr>
        <a:xfrm>
          <a:off x="0" y="0"/>
          <a:ext cx="0" cy="0"/>
          <a:chOff x="0" y="0"/>
          <a:chExt cx="0" cy="0"/>
        </a:xfrm>
      </p:grpSpPr>
      <p:sp>
        <p:nvSpPr>
          <p:cNvPr id="2" name="QC_6_BD.468_1#cbde419f1.choices?vja=1&amp;pid=8a3d35452&amp;color=0,0,0&amp;mp=1&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.traveled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B.matured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C.missed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.worried</a:t>
            </a:r>
            <a:endParaRPr lang="en-US" altLang="zh-CN" sz="2000" dirty="0"/>
          </a:p>
        </p:txBody>
      </p:sp>
      <p:sp>
        <p:nvSpPr>
          <p:cNvPr id="3" name="QC_6_AN.469_1#cbde419f1.bracket?vja=1&amp;pid=8a3d35452&amp;color=0,0,0&amp;mp=1&amp;vpa=206&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AS.470_1#cbde419f1?vja=1&amp;pid=8a3d35452&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根据作者的经历及下文“I’ve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accept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whatever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myself,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own.”可知，自那以后作者不再轻易被他人的成就所影响，开始关注自己的想法，变得成熟许多。mature意为“（情感和认识）成熟”，符合语境。</a:t>
            </a:r>
            <a:endParaRPr lang="en-US" altLang="zh-CN" sz="2200" dirty="0"/>
          </a:p>
        </p:txBody>
      </p:sp>
      <p:sp>
        <p:nvSpPr>
          <p:cNvPr id="5" name="QC_6_BD.471_1#5098717ae.choices?vja=1&amp;pid=8a3d35452&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.limits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B.dates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C.goals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.tests</a:t>
            </a:r>
            <a:endParaRPr lang="en-US" altLang="zh-CN" sz="2000" dirty="0"/>
          </a:p>
        </p:txBody>
      </p:sp>
      <p:sp>
        <p:nvSpPr>
          <p:cNvPr id="6" name="QC_6_AN.472_1#5098717ae.bracket?vja=1&amp;pid=8a3d35452&amp;color=0,0,0&amp;vpa=207&amp;vtp=1"/>
          <p:cNvSpPr/>
          <p:nvPr/>
        </p:nvSpPr>
        <p:spPr>
          <a:xfrm>
            <a:off x="1303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6_AS.473_1#5098717ae?vja=1&amp;pid=8a3d35452&amp;color=0,0,0&amp;vtp=1"/>
          <p:cNvSpPr/>
          <p:nvPr/>
        </p:nvSpPr>
        <p:spPr>
          <a:xfrm>
            <a:off x="722376" y="2928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根据文章首段和作者提及的两段经历可知，作者之前根据其他人的成就（other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folks’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achievements）来确定自己要达成的目标，成熟之后作者不再追随他人，而且明白了不管为自己设定什么目标，它们都必须是基于自身情况的。goal意为“目标”，与achievements呼应，符合语境。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24</TotalTime>
  <Words>12033</Words>
  <Application>Microsoft Office PowerPoint</Application>
  <PresentationFormat>宽屏</PresentationFormat>
  <Paragraphs>832</Paragraphs>
  <Slides>110</Slides>
  <Notes>104</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110</vt:i4>
      </vt:variant>
    </vt:vector>
  </HeadingPairs>
  <TitlesOfParts>
    <vt:vector size="119" baseType="lpstr">
      <vt:lpstr>仿宋</vt:lpstr>
      <vt:lpstr>汉仪舒圆黑简体</vt:lpstr>
      <vt:lpstr>SimSun</vt:lpstr>
      <vt:lpstr>微软雅黑</vt:lpstr>
      <vt:lpstr>Arial</vt:lpstr>
      <vt:lpstr>Calibri</vt:lpstr>
      <vt:lpstr>Impact</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SSW</cp:lastModifiedBy>
  <cp:revision>4</cp:revision>
  <dcterms:created xsi:type="dcterms:W3CDTF">2025-10-22T12:44:19Z</dcterms:created>
  <dcterms:modified xsi:type="dcterms:W3CDTF">2025-10-23T00:27:22Z</dcterms:modified>
  <cp:category/>
  <cp:contentStatus/>
</cp:coreProperties>
</file>